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85" r:id="rId2"/>
    <p:sldId id="269" r:id="rId3"/>
    <p:sldId id="281" r:id="rId4"/>
    <p:sldId id="284" r:id="rId5"/>
    <p:sldId id="282" r:id="rId6"/>
    <p:sldId id="283" r:id="rId7"/>
    <p:sldId id="273" r:id="rId8"/>
    <p:sldId id="277" r:id="rId9"/>
    <p:sldId id="278" r:id="rId10"/>
    <p:sldId id="280" r:id="rId11"/>
    <p:sldId id="279" r:id="rId12"/>
    <p:sldId id="276" r:id="rId1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70C77"/>
    <a:srgbClr val="0C1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49" autoAdjust="0"/>
    <p:restoredTop sz="94660"/>
  </p:normalViewPr>
  <p:slideViewPr>
    <p:cSldViewPr>
      <p:cViewPr>
        <p:scale>
          <a:sx n="59" d="100"/>
          <a:sy n="59" d="100"/>
        </p:scale>
        <p:origin x="-538" y="-49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AD6CA-4FCD-451A-93E4-B54AA349D38D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A786F-CCA3-4732-854B-F949D08931E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2040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A786F-CCA3-4732-854B-F949D08931E3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標題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16" name="日期版面配置區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7" name="內容版面配置區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9" name="日期版面配置區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標題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標題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5" name="文字版面配置區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8" name="內容版面配置區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標題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24" name="頁尾版面配置區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標題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29" name="頁尾版面配置區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圖片版面配置區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字版面配置區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1" name="日期版面配置區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2015/12/9</a:t>
            </a:fld>
            <a:endParaRPr lang="zh-TW" altLang="en-US"/>
          </a:p>
        </p:txBody>
      </p:sp>
      <p:sp>
        <p:nvSpPr>
          <p:cNvPr id="28" name="頁尾版面配置區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標題版面配置區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Vc5B-ercdKE&amp;feature=related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youtube.com/watch?v=2o91SkGKRCY&amp;feature=related" TargetMode="External"/><Relationship Id="rId4" Type="http://schemas.openxmlformats.org/officeDocument/2006/relationships/hyperlink" Target="http://www.youtube.com/watch?v=ZSNyiSetZ8Y&amp;feature=related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0" y="4929198"/>
            <a:ext cx="9144000" cy="1428736"/>
          </a:xfrm>
        </p:spPr>
        <p:txBody>
          <a:bodyPr>
            <a:noAutofit/>
          </a:bodyPr>
          <a:lstStyle/>
          <a:p>
            <a:pPr algn="ctr"/>
            <a:r>
              <a:rPr lang="en-US" altLang="zh-TW" sz="40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3</a:t>
            </a:r>
            <a:r>
              <a:rPr lang="en-US" altLang="zh-TW" sz="40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/6</a:t>
            </a:r>
            <a:endParaRPr lang="en-US" altLang="zh-TW" sz="40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目標</a:t>
            </a:r>
            <a:r>
              <a:rPr lang="en-US" altLang="zh-TW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1200  </a:t>
            </a:r>
            <a:r>
              <a:rPr lang="zh-TW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已完成 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400 </a:t>
            </a:r>
            <a:r>
              <a:rPr lang="en-US" altLang="zh-TW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+ </a:t>
            </a:r>
            <a:r>
              <a:rPr lang="zh-TW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今天</a:t>
            </a:r>
            <a:r>
              <a:rPr lang="en-US" altLang="zh-TW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200 = 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600</a:t>
            </a:r>
            <a:endParaRPr lang="zh-TW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5618" y="1297858"/>
            <a:ext cx="8858280" cy="50895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華古逃亡的時候，他強烈感覺到「脖子疼痛非常，他伸手一摸，腫得好可怕，他知道那裡有一圈繩子勒過的黑色淤血。他的眼睛又乾又澀，無法閤一下眼皮。他的舌頭焦乾浮腫，他把舌頭伸出，讓涼風吹散它的灼熱。這條人跡罕至的林蔭大道，地上的草皮多麼柔軟！他覺得腳下並沒踩到東西。」</a:t>
            </a: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  最後，華古終於回到家了。</a:t>
            </a:r>
          </a:p>
          <a:p>
            <a:pPr>
              <a:buNone/>
            </a:pPr>
            <a:endParaRPr lang="en-US" altLang="zh-TW" sz="19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zh-TW" altLang="en-US" sz="4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214282" y="500042"/>
            <a:ext cx="7143800" cy="48101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3200" b="1" u="sng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美國 畢爾斯：魂斷奧克里克橋</a:t>
            </a:r>
            <a:r>
              <a:rPr lang="en-US" altLang="zh-TW" sz="3200" b="1" u="sng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(2/3)</a:t>
            </a:r>
            <a:endParaRPr lang="zh-TW" altLang="en-US" sz="3200" b="1" u="sng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標楷體" pitchFamily="65" charset="-120"/>
              <a:ea typeface="標楷體" pitchFamily="65" charset="-12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5618" y="1297858"/>
            <a:ext cx="8858280" cy="50895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晨光明朗，映入華古眼簾的是透著光，迎風飄盪的</a:t>
            </a: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30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白衣衫──高貴優雅的妻子正站在家門迎接他。</a:t>
            </a: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 「天啊，她多美！」華古張開雙臂，</a:t>
            </a:r>
            <a:r>
              <a:rPr lang="en-US" altLang="zh-TW" sz="30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正想上前擁</a:t>
            </a: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30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抱妻子的時候</a:t>
            </a:r>
            <a:r>
              <a:rPr lang="en-US" altLang="zh-TW" sz="3000" dirty="0" smtClean="0">
                <a:latin typeface="標楷體" pitchFamily="65" charset="-120"/>
                <a:ea typeface="標楷體" pitchFamily="65" charset="-120"/>
              </a:rPr>
              <a:t>……</a:t>
            </a:r>
          </a:p>
          <a:p>
            <a:pPr>
              <a:buNone/>
            </a:pPr>
            <a:r>
              <a:rPr lang="en-US" altLang="zh-TW" sz="3000" dirty="0" smtClean="0">
                <a:latin typeface="標楷體" pitchFamily="65" charset="-120"/>
                <a:ea typeface="標楷體" pitchFamily="65" charset="-120"/>
              </a:rPr>
              <a:t> </a:t>
            </a:r>
          </a:p>
          <a:p>
            <a:pPr>
              <a:buNone/>
            </a:pPr>
            <a:r>
              <a:rPr lang="en-US" altLang="zh-TW" sz="30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這時，華古突然覺得脖子一緊，眩目的白光一</a:t>
            </a: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 閃而過，然後黑暗、靜寂消滅了一切！</a:t>
            </a: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30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28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華古死了，他那斷了脖子的屍體，在奧克里克橋下的</a:t>
            </a:r>
            <a:endParaRPr lang="en-US" altLang="zh-TW" sz="28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28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28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河水裡，不停的浮晃漂蕩。</a:t>
            </a:r>
            <a:endParaRPr lang="zh-TW" altLang="en-US" sz="30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0" y="500042"/>
            <a:ext cx="7215238" cy="48101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3200" b="1" u="sng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美國 畢爾斯：魂斷奧克里克橋</a:t>
            </a:r>
            <a:r>
              <a:rPr lang="en-US" altLang="zh-TW" sz="3200" b="1" u="sng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(3/3)</a:t>
            </a:r>
            <a:endParaRPr lang="zh-TW" altLang="en-US" sz="3200" b="1" u="sng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標楷體" pitchFamily="65" charset="-120"/>
              <a:ea typeface="標楷體" pitchFamily="65" charset="-12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8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40"/>
                            </p:stCondLst>
                            <p:childTnLst>
                              <p:par>
                                <p:cTn id="3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60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2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1357298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3200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想想看：誰在說故事？華古怎麼了？</a:t>
            </a:r>
            <a:endParaRPr lang="en-US" altLang="zh-TW" sz="3200" b="1" u="sng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pPr lvl="0"/>
            <a:r>
              <a:rPr lang="zh-TW" altLang="en-US" sz="3200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想想看：這故事主要在描述什麼？</a:t>
            </a:r>
            <a:endParaRPr lang="en-US" altLang="zh-TW" sz="3200" b="1" u="sng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00034" y="2786058"/>
            <a:ext cx="82153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/>
              <a:t>ANS</a:t>
            </a:r>
            <a:r>
              <a:rPr lang="zh-TW" altLang="en-US" sz="3600" dirty="0" smtClean="0"/>
              <a:t>：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好像在寫回家的故事，但是，實際上，敘事者華古說了一個連他自己都不知道的謊。這是一個靈魂回家的故事。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85720" y="21429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800" b="1" dirty="0" smtClean="0">
                <a:latin typeface="標楷體" pitchFamily="65" charset="-120"/>
                <a:ea typeface="標楷體" pitchFamily="65" charset="-120"/>
              </a:rPr>
              <a:t>有問題的敘事者</a:t>
            </a:r>
            <a:endParaRPr lang="zh-TW" altLang="en-US" sz="48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57158" y="928670"/>
            <a:ext cx="8272466" cy="3429024"/>
          </a:xfrm>
        </p:spPr>
        <p:txBody>
          <a:bodyPr>
            <a:normAutofit fontScale="90000"/>
          </a:bodyPr>
          <a:lstStyle/>
          <a:p>
            <a:pPr algn="ctr"/>
            <a:r>
              <a:rPr lang="zh-TW" altLang="en-US" sz="6700" b="1" dirty="0" smtClean="0">
                <a:latin typeface="標楷體" pitchFamily="65" charset="-120"/>
                <a:ea typeface="標楷體" pitchFamily="65" charset="-120"/>
              </a:rPr>
              <a:t>小說課</a:t>
            </a:r>
            <a:r>
              <a:rPr lang="en-US" altLang="zh-TW" sz="6700" b="1" dirty="0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6700" b="1" dirty="0" smtClean="0">
                <a:latin typeface="標楷體" pitchFamily="65" charset="-120"/>
                <a:ea typeface="標楷體" pitchFamily="65" charset="-120"/>
              </a:rPr>
              <a:t>折磨讀者的秘密</a:t>
            </a:r>
            <a:r>
              <a:rPr lang="en-US" altLang="zh-TW" sz="67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6700" b="1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5600" b="1" dirty="0" smtClean="0">
                <a:latin typeface="標楷體" pitchFamily="65" charset="-120"/>
                <a:ea typeface="標楷體" pitchFamily="65" charset="-120"/>
              </a:rPr>
              <a:t>敘事篇</a:t>
            </a:r>
            <a: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5600" b="1" dirty="0" smtClean="0">
                <a:latin typeface="標楷體" pitchFamily="65" charset="-120"/>
                <a:ea typeface="標楷體" pitchFamily="65" charset="-120"/>
              </a:rPr>
              <a:t>誰在說話</a:t>
            </a:r>
            <a: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</a:br>
            <a:endParaRPr lang="zh-TW" altLang="en-US" sz="56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71538" y="5286388"/>
            <a:ext cx="7500990" cy="681030"/>
          </a:xfrm>
        </p:spPr>
        <p:txBody>
          <a:bodyPr>
            <a:noAutofit/>
          </a:bodyPr>
          <a:lstStyle/>
          <a:p>
            <a:pPr algn="l"/>
            <a:r>
              <a:rPr lang="zh-TW" altLang="en-US" sz="4000" dirty="0" smtClean="0"/>
              <a:t>參考資料：國語日報  許榮哲</a:t>
            </a:r>
            <a:r>
              <a:rPr lang="en-US" altLang="zh-TW" sz="4000" dirty="0" smtClean="0"/>
              <a:t>/</a:t>
            </a:r>
            <a:r>
              <a:rPr lang="zh-TW" altLang="en-US" sz="4000" dirty="0" smtClean="0"/>
              <a:t>著</a:t>
            </a:r>
            <a:endParaRPr lang="zh-TW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87592" y="1342103"/>
            <a:ext cx="8572560" cy="4587227"/>
          </a:xfrm>
        </p:spPr>
        <p:txBody>
          <a:bodyPr>
            <a:normAutofit/>
          </a:bodyPr>
          <a:lstStyle/>
          <a:p>
            <a:r>
              <a:rPr lang="zh-TW" altLang="en-US" sz="4000" dirty="0" smtClean="0"/>
              <a:t>  </a:t>
            </a:r>
            <a:r>
              <a:rPr lang="zh-TW" altLang="en-US" sz="3600" b="1" u="sng" dirty="0" smtClean="0">
                <a:latin typeface="標楷體" pitchFamily="65" charset="-120"/>
                <a:ea typeface="標楷體" pitchFamily="65" charset="-120"/>
              </a:rPr>
              <a:t>到底誰在說故事？他知道多少？</a:t>
            </a:r>
            <a:endParaRPr lang="en-US" altLang="zh-TW" sz="3600" b="1" u="sng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   「第一人稱」</a:t>
            </a:r>
            <a:r>
              <a:rPr lang="en-US" altLang="zh-TW" sz="3000" dirty="0" smtClean="0">
                <a:latin typeface="標楷體" pitchFamily="65" charset="-120"/>
                <a:ea typeface="標楷體" pitchFamily="65" charset="-120"/>
              </a:rPr>
              <a:t>vs.</a:t>
            </a: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「第三人稱」</a:t>
            </a: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3000" dirty="0" smtClean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全知觀點？</a:t>
            </a: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  </a:t>
            </a: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285720" y="357166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2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敘 事 篇</a:t>
            </a:r>
            <a:endParaRPr lang="zh-TW" altLang="en-US" sz="42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87592" y="1342103"/>
            <a:ext cx="8572560" cy="2586963"/>
          </a:xfrm>
        </p:spPr>
        <p:txBody>
          <a:bodyPr>
            <a:normAutofit/>
          </a:bodyPr>
          <a:lstStyle/>
          <a:p>
            <a:r>
              <a:rPr lang="zh-TW" altLang="en-US" sz="4000" dirty="0" smtClean="0"/>
              <a:t>   </a:t>
            </a:r>
            <a:r>
              <a:rPr lang="zh-TW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例一：我喜歡在夜裡看著窗外，看到每個背負著</a:t>
            </a:r>
            <a:endParaRPr lang="en-US" altLang="zh-TW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   不同故事的行人在穿梭，每一段我無法體會的故</a:t>
            </a:r>
            <a:endParaRPr lang="en-US" altLang="zh-TW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   事在這都市裡一幕幕的上演著。</a:t>
            </a:r>
            <a:endParaRPr lang="zh-TW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285720" y="357166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範例文章</a:t>
            </a:r>
            <a:endParaRPr lang="zh-TW" altLang="en-US" sz="4200" b="1" cap="all" dirty="0"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000100" y="3571876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 smtClean="0">
                <a:solidFill>
                  <a:srgbClr val="0000FF"/>
                </a:solidFill>
              </a:rPr>
              <a:t>請問：誰在說話？第一人稱或第三人稱。</a:t>
            </a:r>
            <a:endParaRPr lang="zh-TW" altLang="en-US" sz="2800" b="1" dirty="0">
              <a:solidFill>
                <a:srgbClr val="0000FF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071538" y="4286256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 smtClean="0">
                <a:solidFill>
                  <a:srgbClr val="0000FF"/>
                </a:solidFill>
              </a:rPr>
              <a:t>           說話者「全知」？</a:t>
            </a:r>
            <a:endParaRPr lang="zh-TW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71472" y="1357298"/>
            <a:ext cx="8286808" cy="5087293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例二：我撥了號碼，話機中的電話鈴聲響起。</a:t>
            </a:r>
            <a:endParaRPr lang="en-US" altLang="zh-TW" sz="59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      嘟</a:t>
            </a:r>
            <a:r>
              <a:rPr lang="en-US" altLang="zh-TW" sz="5900" dirty="0" smtClean="0"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嘟</a:t>
            </a:r>
            <a:r>
              <a:rPr lang="en-US" altLang="zh-TW" sz="5900" dirty="0" smtClean="0"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嘟</a:t>
            </a:r>
            <a:r>
              <a:rPr lang="en-US" altLang="zh-TW" sz="5900" dirty="0" smtClean="0"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 </a:t>
            </a:r>
          </a:p>
          <a:p>
            <a:pPr>
              <a:buNone/>
            </a:pP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      電話的另一頭，她正在桌前喝著濃郁的咖啡，</a:t>
            </a:r>
            <a:endParaRPr lang="en-US" altLang="zh-TW" sz="59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      然後她慢條斯理的接起了電話。</a:t>
            </a:r>
          </a:p>
          <a:p>
            <a:pPr>
              <a:buNone/>
            </a:pP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 </a:t>
            </a:r>
          </a:p>
          <a:p>
            <a:pPr>
              <a:buNone/>
            </a:pP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例三：我撥了號碼，話機中的電話鈴聲響起。</a:t>
            </a:r>
            <a:endParaRPr lang="en-US" altLang="zh-TW" sz="59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      嘟</a:t>
            </a:r>
            <a:r>
              <a:rPr lang="en-US" altLang="zh-TW" sz="5900" dirty="0" smtClean="0"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嘟</a:t>
            </a:r>
            <a:r>
              <a:rPr lang="en-US" altLang="zh-TW" sz="5900" dirty="0" smtClean="0"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嘟</a:t>
            </a:r>
            <a:r>
              <a:rPr lang="en-US" altLang="zh-TW" sz="5900" dirty="0" smtClean="0">
                <a:latin typeface="標楷體" pitchFamily="65" charset="-120"/>
                <a:ea typeface="標楷體" pitchFamily="65" charset="-120"/>
              </a:rPr>
              <a:t>…</a:t>
            </a:r>
            <a:endParaRPr lang="zh-TW" altLang="en-US" sz="59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     「喂？」她接起。我還聽見咖啡杯落在桌上的</a:t>
            </a:r>
            <a:endParaRPr lang="en-US" altLang="zh-TW" sz="59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5900" dirty="0" smtClean="0">
                <a:latin typeface="標楷體" pitchFamily="65" charset="-120"/>
                <a:ea typeface="標楷體" pitchFamily="65" charset="-120"/>
              </a:rPr>
              <a:t>      聲音，彷彿可以聞到濃郁的咖啡香。</a:t>
            </a:r>
          </a:p>
          <a:p>
            <a:pPr>
              <a:buNone/>
            </a:pPr>
            <a:endParaRPr lang="en-US" altLang="zh-TW" sz="5900" b="1" dirty="0" smtClean="0"/>
          </a:p>
          <a:p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285720" y="285728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3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「第一人稱」敘事常見問題</a:t>
            </a:r>
            <a:endParaRPr lang="zh-TW" altLang="en-US" sz="36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14282" y="1000108"/>
            <a:ext cx="8572560" cy="542928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en-US" altLang="zh-TW" dirty="0" smtClean="0"/>
          </a:p>
          <a:p>
            <a:pPr marL="631825">
              <a:buFont typeface="Wingdings" pitchFamily="2" charset="2"/>
              <a:buChar char="u"/>
            </a:pPr>
            <a:r>
              <a:rPr lang="zh-TW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全知的第三者</a:t>
            </a:r>
            <a:endParaRPr lang="en-US" altLang="zh-TW" sz="5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marL="631825">
              <a:buNone/>
            </a:pPr>
            <a:endParaRPr lang="en-US" altLang="zh-TW" sz="5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marL="631825">
              <a:buFont typeface="Wingdings" pitchFamily="2" charset="2"/>
              <a:buChar char="u"/>
            </a:pPr>
            <a:r>
              <a:rPr lang="zh-TW" altLang="en-US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5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不全知的第三者</a:t>
            </a:r>
            <a:endParaRPr lang="en-US" altLang="zh-TW" sz="55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20000"/>
              </a:lnSpc>
              <a:buNone/>
            </a:pPr>
            <a:r>
              <a:rPr lang="zh-TW" altLang="en-US" sz="5100" dirty="0" smtClean="0">
                <a:latin typeface="標楷體" pitchFamily="65" charset="-120"/>
                <a:ea typeface="標楷體" pitchFamily="65" charset="-120"/>
              </a:rPr>
              <a:t>  李蝶在窗口澆水時，總會心不在焉的看著車庫，然後看著她的父親開走轎車前去上班。一個鐘頭後，她會在餐桌上吃完早餐，然後總會剩下一點吃不完的吐司在餐桌上，穿著制服去上學。等她放學後，她又會在窗口等著父親的轎車回來，但那時她已經不再澆水了。</a:t>
            </a:r>
            <a:endParaRPr lang="en-US" altLang="zh-TW" sz="3300" dirty="0" smtClean="0">
              <a:latin typeface="標楷體" pitchFamily="65" charset="-120"/>
              <a:ea typeface="標楷體" pitchFamily="65" charset="-120"/>
            </a:endParaRPr>
          </a:p>
          <a:p>
            <a:pPr algn="r">
              <a:buNone/>
            </a:pPr>
            <a:r>
              <a:rPr lang="zh-TW" altLang="en-US" sz="3300" i="1" u="sng" dirty="0" smtClean="0">
                <a:latin typeface="標楷體" pitchFamily="65" charset="-120"/>
                <a:ea typeface="標楷體" pitchFamily="65" charset="-120"/>
              </a:rPr>
              <a:t>馬格斯</a:t>
            </a:r>
            <a:r>
              <a:rPr lang="en-US" altLang="zh-TW" sz="3300" i="1" u="sng" dirty="0" smtClean="0">
                <a:latin typeface="標楷體" pitchFamily="65" charset="-120"/>
                <a:ea typeface="標楷體" pitchFamily="65" charset="-120"/>
              </a:rPr>
              <a:t>‧</a:t>
            </a:r>
            <a:r>
              <a:rPr lang="zh-TW" altLang="en-US" sz="3300" i="1" u="sng" dirty="0" smtClean="0">
                <a:latin typeface="標楷體" pitchFamily="65" charset="-120"/>
                <a:ea typeface="標楷體" pitchFamily="65" charset="-120"/>
              </a:rPr>
              <a:t>朱薩克</a:t>
            </a:r>
            <a:r>
              <a:rPr lang="zh-TW" altLang="en-US" sz="3300" i="1" u="sng" dirty="0" smtClean="0"/>
              <a:t> </a:t>
            </a:r>
            <a:r>
              <a:rPr lang="zh-TW" altLang="en-US" sz="3300" i="1" u="sng" dirty="0" smtClean="0">
                <a:latin typeface="標楷體" pitchFamily="65" charset="-120"/>
                <a:ea typeface="標楷體" pitchFamily="65" charset="-120"/>
              </a:rPr>
              <a:t>「</a:t>
            </a:r>
            <a:r>
              <a:rPr lang="zh-TW" altLang="en-US" sz="3300" i="1" u="sng" dirty="0" smtClean="0"/>
              <a:t> </a:t>
            </a:r>
            <a:r>
              <a:rPr lang="zh-TW" altLang="en-US" sz="3300" i="1" u="sng" dirty="0" smtClean="0">
                <a:latin typeface="標楷體" pitchFamily="65" charset="-120"/>
                <a:ea typeface="標楷體" pitchFamily="65" charset="-120"/>
              </a:rPr>
              <a:t>偷書賊」 </a:t>
            </a:r>
            <a:endParaRPr lang="en-US" altLang="zh-TW" sz="33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5100" dirty="0" smtClean="0">
                <a:latin typeface="標楷體" pitchFamily="65" charset="-120"/>
                <a:ea typeface="標楷體" pitchFamily="65" charset="-120"/>
              </a:rPr>
              <a:t>  </a:t>
            </a:r>
            <a:r>
              <a:rPr lang="zh-TW" altLang="en-US" sz="5100" b="1" dirty="0" smtClean="0">
                <a:solidFill>
                  <a:srgbClr val="0000FF"/>
                </a:solidFill>
              </a:rPr>
              <a:t>請猜看看，說話的人是誰？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285720" y="285728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2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敘事篇</a:t>
            </a:r>
            <a:endParaRPr lang="zh-TW" altLang="en-US" sz="42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64991" y="1548581"/>
            <a:ext cx="8572560" cy="3089283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u"/>
            </a:pPr>
            <a:r>
              <a:rPr lang="zh-TW" altLang="en-US" sz="5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5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sym typeface="Wingdings" pitchFamily="2" charset="2"/>
              </a:rPr>
              <a:t>有問題的敘事者</a:t>
            </a:r>
            <a:endParaRPr lang="en-US" altLang="zh-TW" sz="51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  <a:sym typeface="Wingdings" pitchFamily="2" charset="2"/>
            </a:endParaRPr>
          </a:p>
          <a:p>
            <a:pPr>
              <a:buNone/>
            </a:pPr>
            <a:r>
              <a:rPr lang="zh-TW" altLang="en-US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sym typeface="Wingdings" pitchFamily="2" charset="2"/>
              </a:rPr>
              <a:t>    </a:t>
            </a:r>
            <a:endParaRPr lang="en-US" altLang="zh-TW" sz="4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  <a:sym typeface="Wingdings" pitchFamily="2" charset="2"/>
            </a:endParaRPr>
          </a:p>
          <a:p>
            <a:pPr>
              <a:buNone/>
            </a:pPr>
            <a:r>
              <a:rPr lang="en-US" altLang="zh-TW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sym typeface="Wingdings" pitchFamily="2" charset="2"/>
              </a:rPr>
              <a:t>   </a:t>
            </a:r>
            <a:r>
              <a:rPr lang="zh-TW" altLang="en-US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sym typeface="Wingdings" pitchFamily="2" charset="2"/>
              </a:rPr>
              <a:t>他們可能是精神病患或</a:t>
            </a:r>
            <a:r>
              <a:rPr lang="en-US" altLang="zh-TW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sym typeface="Wingdings" pitchFamily="2" charset="2"/>
              </a:rPr>
              <a:t>……</a:t>
            </a:r>
          </a:p>
          <a:p>
            <a:pPr>
              <a:buNone/>
            </a:pPr>
            <a:endParaRPr lang="en-US" altLang="zh-TW" sz="3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  <a:sym typeface="Wingdings" pitchFamily="2" charset="2"/>
            </a:endParaRPr>
          </a:p>
          <a:p>
            <a:pPr>
              <a:buNone/>
            </a:pPr>
            <a:r>
              <a:rPr lang="zh-TW" altLang="en-US" sz="3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sym typeface="Wingdings" pitchFamily="2" charset="2"/>
              </a:rPr>
              <a:t>   </a:t>
            </a:r>
            <a:endParaRPr lang="en-US" altLang="zh-TW" sz="3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  <a:sym typeface="Wingdings" pitchFamily="2" charset="2"/>
            </a:endParaRPr>
          </a:p>
          <a:p>
            <a:pPr>
              <a:buNone/>
            </a:pPr>
            <a:r>
              <a:rPr lang="zh-TW" altLang="en-US" sz="3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sym typeface="Wingdings" pitchFamily="2" charset="2"/>
              </a:rPr>
              <a:t>         </a:t>
            </a:r>
            <a:endParaRPr lang="en-US" altLang="zh-TW" sz="3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  <a:sym typeface="Wingdings" pitchFamily="2" charset="2"/>
            </a:endParaRPr>
          </a:p>
          <a:p>
            <a:pPr>
              <a:buNone/>
            </a:pPr>
            <a:r>
              <a:rPr lang="zh-TW" altLang="en-US" sz="3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      </a:t>
            </a:r>
            <a:endParaRPr lang="en-US" altLang="zh-TW" sz="3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4000" dirty="0" smtClean="0"/>
              <a:t>   </a:t>
            </a:r>
            <a:endParaRPr lang="en-US" altLang="zh-TW" sz="4000" dirty="0" smtClean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285720" y="21429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2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敘事篇</a:t>
            </a:r>
            <a:endParaRPr lang="zh-TW" altLang="en-US" sz="42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3143248"/>
            <a:ext cx="76438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8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例如：布魯斯威利「靈異第六感」</a:t>
            </a:r>
            <a:endParaRPr lang="en-US" altLang="zh-TW" sz="28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pPr lvl="0"/>
            <a:r>
              <a:rPr lang="zh-TW" altLang="en-US" sz="28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      </a:t>
            </a:r>
            <a:endParaRPr lang="en-US" altLang="zh-TW" sz="28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pPr lvl="0"/>
            <a:r>
              <a:rPr lang="zh-TW" altLang="en-US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         </a:t>
            </a:r>
            <a:r>
              <a:rPr lang="en-US" sz="2400" b="1" dirty="0" smtClean="0">
                <a:solidFill>
                  <a:srgbClr val="C00000"/>
                </a:solidFill>
                <a:hlinkClick r:id="rId3"/>
              </a:rPr>
              <a:t>The Sixth Sense - Suicide Ghost scene </a:t>
            </a:r>
            <a:endParaRPr lang="en-US" altLang="zh-TW" sz="24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pPr lvl="0"/>
            <a:r>
              <a:rPr lang="zh-TW" altLang="en-US" sz="24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       </a:t>
            </a:r>
            <a:r>
              <a:rPr lang="en-US" altLang="zh-TW" sz="24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  <a:hlinkClick r:id="rId4"/>
              </a:rPr>
              <a:t>The sixth sense –I see dead people</a:t>
            </a:r>
            <a:endParaRPr lang="en-US" altLang="zh-TW" sz="24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pPr lvl="0"/>
            <a:r>
              <a:rPr lang="zh-TW" altLang="en-US" sz="24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       </a:t>
            </a:r>
            <a:r>
              <a:rPr lang="en-US" altLang="zh-TW" sz="24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  <a:hlinkClick r:id="rId5"/>
              </a:rPr>
              <a:t>The sixth sense –ending scene</a:t>
            </a:r>
            <a:endParaRPr lang="en-US" altLang="zh-TW" sz="24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1428736"/>
            <a:ext cx="75724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32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有問題的敘事者的故事 </a:t>
            </a:r>
            <a:r>
              <a:rPr lang="en-US" altLang="zh-TW" sz="32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-&gt; </a:t>
            </a:r>
          </a:p>
          <a:p>
            <a:pPr lvl="0"/>
            <a:endParaRPr lang="en-US" altLang="zh-TW" sz="32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pPr lvl="0"/>
            <a:r>
              <a:rPr lang="en-US" altLang="zh-TW" sz="32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      </a:t>
            </a:r>
            <a:r>
              <a:rPr lang="zh-TW" altLang="en-US" sz="32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通常會有「急轉直下的劇情」</a:t>
            </a:r>
            <a:endParaRPr lang="en-US" altLang="zh-TW" sz="32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pPr lvl="0"/>
            <a:r>
              <a:rPr lang="zh-TW" altLang="en-US" sz="32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            </a:t>
            </a:r>
            <a:endParaRPr lang="en-US" altLang="zh-TW" sz="32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85720" y="357166"/>
            <a:ext cx="8358246" cy="695324"/>
          </a:xfrm>
          <a:prstGeom prst="rect">
            <a:avLst/>
          </a:prstGeom>
        </p:spPr>
        <p:txBody>
          <a:bodyPr vert="horz" anchor="ctr">
            <a:normAutofit fontScale="9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8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故事發展的困境</a:t>
            </a:r>
            <a:endParaRPr lang="zh-TW" altLang="en-US" sz="48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5618" y="1297858"/>
            <a:ext cx="8858280" cy="50895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4000" dirty="0" smtClean="0"/>
              <a:t>   </a:t>
            </a: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美國南北戰爭期間，主角華古被北軍綁在鐵道橋上，即將執行絞刑（因為他意圖破壞敵方的軍事基地），當死亡的吊索拉起，意外發生了。繩索斷裂，華古掉到河裡，於是他展開一連串的逃亡，閃過槍林彈雨，避開漩渦激流，艱苦的爬上岸，馬不停蹄跑了一天一夜。他又累、又餓、腳底又痛，但一想到妻子，馬上又加緊了腳步。</a:t>
            </a: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en-US" altLang="zh-TW" sz="3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000" dirty="0" smtClean="0">
                <a:latin typeface="標楷體" pitchFamily="65" charset="-120"/>
                <a:ea typeface="標楷體" pitchFamily="65" charset="-120"/>
              </a:rPr>
              <a:t>  </a:t>
            </a:r>
          </a:p>
          <a:p>
            <a:pPr>
              <a:buNone/>
            </a:pPr>
            <a:endParaRPr lang="en-US" altLang="zh-TW" sz="19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zh-TW" altLang="en-US" sz="4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214282" y="500042"/>
            <a:ext cx="7143800" cy="48101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3200" b="1" u="sng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美國 畢爾斯：魂斷奧克里克橋</a:t>
            </a:r>
            <a:r>
              <a:rPr lang="en-US" altLang="zh-TW" sz="3200" b="1" u="sng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(1/3)</a:t>
            </a:r>
            <a:endParaRPr lang="zh-TW" altLang="en-US" sz="3200" b="1" u="sng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標楷體" pitchFamily="65" charset="-120"/>
              <a:ea typeface="標楷體" pitchFamily="65" charset="-12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旅程">
  <a:themeElements>
    <a:clrScheme name="旅程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旅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旅程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618</TotalTime>
  <Words>805</Words>
  <Application>Microsoft Office PowerPoint</Application>
  <PresentationFormat>如螢幕大小 (4:3)</PresentationFormat>
  <Paragraphs>79</Paragraphs>
  <Slides>12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旅程</vt:lpstr>
      <vt:lpstr>PowerPoint 簡報</vt:lpstr>
      <vt:lpstr>小說課-折磨讀者的秘密  敘事篇-誰在說話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小說課-折磨讀者的秘密</dc:title>
  <cp:lastModifiedBy>teacher</cp:lastModifiedBy>
  <cp:revision>191</cp:revision>
  <dcterms:modified xsi:type="dcterms:W3CDTF">2015-12-09T01:58:51Z</dcterms:modified>
</cp:coreProperties>
</file>