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9" r:id="rId2"/>
    <p:sldId id="256" r:id="rId3"/>
    <p:sldId id="277" r:id="rId4"/>
    <p:sldId id="276" r:id="rId5"/>
    <p:sldId id="275" r:id="rId6"/>
    <p:sldId id="273" r:id="rId7"/>
    <p:sldId id="280" r:id="rId8"/>
    <p:sldId id="271" r:id="rId9"/>
    <p:sldId id="282" r:id="rId10"/>
    <p:sldId id="281" r:id="rId11"/>
    <p:sldId id="262" r:id="rId12"/>
    <p:sldId id="265" r:id="rId13"/>
    <p:sldId id="260" r:id="rId14"/>
    <p:sldId id="261" r:id="rId15"/>
    <p:sldId id="264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049" autoAdjust="0"/>
    <p:restoredTop sz="94660"/>
  </p:normalViewPr>
  <p:slideViewPr>
    <p:cSldViewPr>
      <p:cViewPr>
        <p:scale>
          <a:sx n="90" d="100"/>
          <a:sy n="90" d="100"/>
        </p:scale>
        <p:origin x="-128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96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B890B-A342-497D-8F96-FEC633FE156B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6AC5C-75D5-4A89-9DC4-61C523FCFB2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5997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6AC5C-75D5-4A89-9DC4-61C523FCFB20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6AC5C-75D5-4A89-9DC4-61C523FCFB20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2015/12/3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home.gamer.com.tw/creationDetail.php?sn=1725416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0" y="4929198"/>
            <a:ext cx="9144000" cy="1428736"/>
          </a:xfrm>
        </p:spPr>
        <p:txBody>
          <a:bodyPr>
            <a:noAutofit/>
          </a:bodyPr>
          <a:lstStyle/>
          <a:p>
            <a:pPr algn="ctr"/>
            <a:r>
              <a:rPr lang="en-US" altLang="zh-TW" sz="40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2/6</a:t>
            </a:r>
          </a:p>
          <a:p>
            <a:pPr algn="ctr"/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目標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1200  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已完成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200 + 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今天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200 = 400</a:t>
            </a:r>
            <a:endPara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800" y="2132856"/>
            <a:ext cx="8686800" cy="2539752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昨天晚上已經很冷了，討厭的烏鴉又嘎嘎的叫了整晚，吵了</a:t>
            </a:r>
            <a:r>
              <a:rPr lang="en-US" altLang="zh-TW" dirty="0"/>
              <a:t>Cindy</a:t>
            </a:r>
            <a:r>
              <a:rPr lang="zh-TW" altLang="en-US" dirty="0"/>
              <a:t>與</a:t>
            </a:r>
            <a:r>
              <a:rPr lang="en-US" altLang="zh-TW" dirty="0" err="1"/>
              <a:t>jassica</a:t>
            </a:r>
            <a:r>
              <a:rPr lang="zh-TW" altLang="en-US" dirty="0" smtClean="0"/>
              <a:t>兩姊妹，</a:t>
            </a:r>
            <a:r>
              <a:rPr lang="zh-TW" altLang="en-US" dirty="0" smtClean="0"/>
              <a:t>整晚翻來覆去，睡都睡的不太安穩。</a:t>
            </a:r>
            <a:r>
              <a:rPr lang="zh-TW" altLang="en-US" dirty="0" smtClean="0"/>
              <a:t>「</a:t>
            </a:r>
            <a:r>
              <a:rPr lang="en-US" altLang="zh-TW" dirty="0"/>
              <a:t> Cindy </a:t>
            </a:r>
            <a:r>
              <a:rPr lang="zh-TW" altLang="en-US" dirty="0"/>
              <a:t>」 「</a:t>
            </a:r>
            <a:r>
              <a:rPr lang="en-US" altLang="zh-TW" dirty="0"/>
              <a:t> </a:t>
            </a:r>
            <a:r>
              <a:rPr lang="en-US" altLang="zh-TW" dirty="0" err="1"/>
              <a:t>jassica</a:t>
            </a:r>
            <a:r>
              <a:rPr lang="en-US" altLang="zh-TW" dirty="0" smtClean="0"/>
              <a:t> </a:t>
            </a:r>
            <a:r>
              <a:rPr lang="zh-TW" altLang="en-US" dirty="0" smtClean="0"/>
              <a:t>」「太陽都照到屁股了，下樓吃早餐了。」一早就聽到媽媽急驚風的呼叫著</a:t>
            </a:r>
            <a:r>
              <a:rPr lang="zh-TW" altLang="en-US" dirty="0" smtClean="0"/>
              <a:t>，</a:t>
            </a:r>
            <a:r>
              <a:rPr lang="zh-TW" altLang="en-US" dirty="0" smtClean="0"/>
              <a:t>姊妹</a:t>
            </a:r>
            <a:r>
              <a:rPr lang="zh-TW" altLang="en-US" dirty="0" smtClean="0"/>
              <a:t>倆急忙抓</a:t>
            </a:r>
            <a:r>
              <a:rPr lang="zh-TW" altLang="en-US" dirty="0" smtClean="0"/>
              <a:t>了抓頭髮</a:t>
            </a:r>
            <a:r>
              <a:rPr lang="zh-TW" altLang="en-US" dirty="0" smtClean="0"/>
              <a:t>，一副沒睡飽，左晃右搖的下樓吃早餐去了</a:t>
            </a:r>
            <a:r>
              <a:rPr lang="zh-TW" altLang="en-US" dirty="0" smtClean="0"/>
              <a:t>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04800" y="332656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4800" b="1" dirty="0" smtClean="0"/>
              <a:t>分段的例子</a:t>
            </a:r>
            <a:endParaRPr lang="zh-TW" altLang="en-US" sz="4800" b="1" dirty="0"/>
          </a:p>
        </p:txBody>
      </p:sp>
      <p:sp>
        <p:nvSpPr>
          <p:cNvPr id="3" name="橢圓 2"/>
          <p:cNvSpPr/>
          <p:nvPr/>
        </p:nvSpPr>
        <p:spPr>
          <a:xfrm>
            <a:off x="1187624" y="5435785"/>
            <a:ext cx="223224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昨晚睡不好</a:t>
            </a:r>
            <a:endParaRPr lang="zh-TW" altLang="en-US" dirty="0"/>
          </a:p>
        </p:txBody>
      </p:sp>
      <p:sp>
        <p:nvSpPr>
          <p:cNvPr id="5" name="橢圓 4"/>
          <p:cNvSpPr/>
          <p:nvPr/>
        </p:nvSpPr>
        <p:spPr>
          <a:xfrm>
            <a:off x="5940152" y="5377546"/>
            <a:ext cx="208823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下樓準備吃早餐</a:t>
            </a:r>
            <a:endParaRPr lang="zh-TW" altLang="en-US" dirty="0"/>
          </a:p>
        </p:txBody>
      </p:sp>
      <p:sp>
        <p:nvSpPr>
          <p:cNvPr id="6" name="橢圓 5"/>
          <p:cNvSpPr/>
          <p:nvPr/>
        </p:nvSpPr>
        <p:spPr>
          <a:xfrm>
            <a:off x="3604084" y="5377546"/>
            <a:ext cx="208823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媽媽呼喚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1411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8058152" cy="928694"/>
          </a:xfrm>
        </p:spPr>
        <p:txBody>
          <a:bodyPr>
            <a:noAutofit/>
          </a:bodyPr>
          <a:lstStyle/>
          <a:p>
            <a:pPr algn="ctr"/>
            <a:r>
              <a:rPr lang="zh-TW" altLang="en-US" sz="5400" b="1" dirty="0" smtClean="0">
                <a:latin typeface="標楷體" pitchFamily="65" charset="-120"/>
                <a:ea typeface="標楷體" pitchFamily="65" charset="-120"/>
              </a:rPr>
              <a:t>對 話 篇</a:t>
            </a:r>
            <a: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6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500174"/>
            <a:ext cx="8715404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水面上的對話</a:t>
            </a:r>
            <a:endParaRPr lang="en-US" altLang="zh-TW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sz="2800" dirty="0" smtClean="0"/>
              <a:t>      日常對話，發生甚麼就寫甚麼</a:t>
            </a:r>
            <a:r>
              <a:rPr lang="en-US" altLang="zh-TW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   </a:t>
            </a:r>
          </a:p>
          <a:p>
            <a:endParaRPr lang="en-US" altLang="zh-TW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水面下的對話</a:t>
            </a:r>
            <a:endParaRPr lang="en-US" altLang="zh-TW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zh-TW" altLang="en-US" dirty="0" smtClean="0"/>
              <a:t>           </a:t>
            </a:r>
            <a:r>
              <a:rPr lang="zh-TW" altLang="en-US" sz="2800" dirty="0" smtClean="0"/>
              <a:t>讀者不把耳朵貼近水面，那麼大概什麼也聽不到。</a:t>
            </a:r>
            <a:br>
              <a:rPr lang="zh-TW" altLang="en-US" sz="2800" dirty="0" smtClean="0"/>
            </a:br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00034" y="3356992"/>
            <a:ext cx="8358246" cy="3071810"/>
          </a:xfrm>
        </p:spPr>
        <p:txBody>
          <a:bodyPr>
            <a:noAutofit/>
          </a:bodyPr>
          <a:lstStyle/>
          <a:p>
            <a:r>
              <a:rPr lang="en-US" altLang="zh-TW" sz="3200" dirty="0" smtClean="0"/>
              <a:t>1. </a:t>
            </a:r>
            <a:r>
              <a:rPr lang="zh-TW" altLang="en-US" sz="3200" dirty="0" smtClean="0"/>
              <a:t>百分之六十的人，把小說中的對話，當成      </a:t>
            </a:r>
            <a:endParaRPr lang="en-US" altLang="zh-TW" sz="3200" dirty="0" smtClean="0"/>
          </a:p>
          <a:p>
            <a:r>
              <a:rPr lang="zh-TW" altLang="en-US" sz="3200" dirty="0" smtClean="0"/>
              <a:t>「日常對話」。</a:t>
            </a:r>
            <a:endParaRPr lang="en-US" altLang="zh-TW" sz="3200" dirty="0" smtClean="0"/>
          </a:p>
          <a:p>
            <a:endParaRPr lang="en-US" altLang="zh-TW" sz="1600" dirty="0" smtClean="0"/>
          </a:p>
          <a:p>
            <a:r>
              <a:rPr lang="en-US" altLang="zh-TW" sz="3200" dirty="0" smtClean="0"/>
              <a:t>2. </a:t>
            </a:r>
            <a:r>
              <a:rPr lang="zh-TW" altLang="en-US" sz="3200" dirty="0" smtClean="0"/>
              <a:t>百分之三十的人，把小說中的對話，簡化成「情節推動」的工具。</a:t>
            </a:r>
            <a:endParaRPr lang="en-US" altLang="zh-TW" sz="3200" dirty="0" smtClean="0"/>
          </a:p>
          <a:p>
            <a:endParaRPr lang="en-US" altLang="zh-TW" sz="1500" dirty="0" smtClean="0"/>
          </a:p>
          <a:p>
            <a:r>
              <a:rPr lang="en-US" altLang="zh-TW" sz="3200" dirty="0" smtClean="0"/>
              <a:t>3. </a:t>
            </a:r>
            <a:r>
              <a:rPr lang="zh-TW" altLang="en-US" sz="3200" dirty="0" smtClean="0"/>
              <a:t>只有不到百分之十的人，除了把對話當成「日常對話」、 「情節推動」的工具外，還可以用來代替小說裡的描寫、敘述，甚至是議論、說明</a:t>
            </a:r>
            <a:r>
              <a:rPr lang="en-US" altLang="zh-TW" sz="3200" dirty="0" smtClean="0"/>
              <a:t>…</a:t>
            </a:r>
          </a:p>
          <a:p>
            <a:endParaRPr lang="en-US" altLang="zh-TW" dirty="0" smtClean="0"/>
          </a:p>
          <a:p>
            <a:endParaRPr lang="en-US" altLang="zh-TW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/>
          <p:cNvSpPr>
            <a:spLocks noGrp="1"/>
          </p:cNvSpPr>
          <p:nvPr>
            <p:ph type="subTitle" idx="1"/>
          </p:nvPr>
        </p:nvSpPr>
        <p:spPr>
          <a:xfrm>
            <a:off x="500002" y="571480"/>
            <a:ext cx="8643998" cy="5715040"/>
          </a:xfrm>
        </p:spPr>
        <p:txBody>
          <a:bodyPr>
            <a:normAutofit fontScale="32500" lnSpcReduction="20000"/>
          </a:bodyPr>
          <a:lstStyle/>
          <a:p>
            <a:r>
              <a:rPr lang="zh-TW" altLang="en-US" sz="9600" dirty="0" smtClean="0"/>
              <a:t>對話一   小強：「你要去哪裡？」</a:t>
            </a:r>
            <a:endParaRPr lang="en-US" altLang="zh-TW" sz="9600" dirty="0" smtClean="0"/>
          </a:p>
          <a:p>
            <a:r>
              <a:rPr lang="zh-TW" altLang="en-US" sz="9600" dirty="0" smtClean="0"/>
              <a:t>               小依：「臺北</a:t>
            </a:r>
            <a:r>
              <a:rPr lang="en-US" altLang="zh-TW" sz="9600" dirty="0" smtClean="0"/>
              <a:t>101</a:t>
            </a:r>
            <a:r>
              <a:rPr lang="zh-TW" altLang="en-US" sz="9600" dirty="0" smtClean="0"/>
              <a:t>大樓」</a:t>
            </a:r>
            <a:endParaRPr lang="en-US" altLang="zh-TW" sz="9600" dirty="0" smtClean="0"/>
          </a:p>
          <a:p>
            <a:r>
              <a:rPr lang="zh-TW" altLang="en-US" sz="9600" dirty="0" smtClean="0"/>
              <a:t>               然後開始寫</a:t>
            </a:r>
            <a:r>
              <a:rPr lang="zh-TW" altLang="en-US" sz="9600" b="1" dirty="0" smtClean="0"/>
              <a:t>小依</a:t>
            </a:r>
            <a:r>
              <a:rPr lang="zh-TW" altLang="en-US" sz="9600" dirty="0" smtClean="0"/>
              <a:t>動身前往</a:t>
            </a:r>
            <a:r>
              <a:rPr lang="en-US" altLang="zh-TW" sz="9600" dirty="0" smtClean="0"/>
              <a:t>101</a:t>
            </a:r>
            <a:r>
              <a:rPr lang="zh-TW" altLang="en-US" sz="9600" dirty="0" smtClean="0"/>
              <a:t>的過程。</a:t>
            </a:r>
            <a:endParaRPr lang="en-US" altLang="zh-TW" sz="9600" dirty="0" smtClean="0"/>
          </a:p>
          <a:p>
            <a:endParaRPr lang="en-US" altLang="zh-TW" sz="9600" dirty="0" smtClean="0"/>
          </a:p>
          <a:p>
            <a:r>
              <a:rPr lang="zh-TW" altLang="en-US" sz="9600" dirty="0" smtClean="0"/>
              <a:t>對話二   小中：「你怎麼了？」</a:t>
            </a:r>
            <a:endParaRPr lang="en-US" altLang="zh-TW" sz="9600" dirty="0" smtClean="0"/>
          </a:p>
          <a:p>
            <a:r>
              <a:rPr lang="zh-TW" altLang="en-US" sz="9600" dirty="0" smtClean="0"/>
              <a:t>               小嫻：「我心情超不爽的」</a:t>
            </a:r>
            <a:endParaRPr lang="en-US" altLang="zh-TW" sz="9600" dirty="0" smtClean="0"/>
          </a:p>
          <a:p>
            <a:r>
              <a:rPr lang="zh-TW" altLang="en-US" sz="9600" dirty="0" smtClean="0"/>
              <a:t>               然後開始寫 </a:t>
            </a:r>
            <a:r>
              <a:rPr lang="zh-TW" altLang="en-US" sz="9500" b="1" dirty="0" smtClean="0"/>
              <a:t>小嫻</a:t>
            </a:r>
            <a:r>
              <a:rPr lang="zh-TW" altLang="en-US" sz="9600" dirty="0" smtClean="0"/>
              <a:t> 心情不好之後，</a:t>
            </a:r>
            <a:endParaRPr lang="en-US" altLang="zh-TW" sz="9600" dirty="0" smtClean="0"/>
          </a:p>
          <a:p>
            <a:r>
              <a:rPr lang="zh-TW" altLang="en-US" sz="9600" dirty="0" smtClean="0"/>
              <a:t>               如何如何</a:t>
            </a:r>
            <a:r>
              <a:rPr lang="en-US" altLang="zh-TW" sz="9600" dirty="0" smtClean="0"/>
              <a:t>….</a:t>
            </a:r>
            <a:r>
              <a:rPr lang="zh-TW" altLang="en-US" sz="9600" dirty="0" smtClean="0"/>
              <a:t>   </a:t>
            </a:r>
            <a:endParaRPr lang="en-US" altLang="zh-TW" sz="9600" dirty="0" smtClean="0"/>
          </a:p>
          <a:p>
            <a:endParaRPr lang="en-US" altLang="zh-TW" sz="9600" dirty="0" smtClean="0">
              <a:sym typeface="Wingdings" pitchFamily="2" charset="2"/>
            </a:endParaRPr>
          </a:p>
          <a:p>
            <a:r>
              <a:rPr lang="zh-TW" altLang="en-US" sz="9800" b="1" dirty="0" smtClean="0">
                <a:solidFill>
                  <a:srgbClr val="002060"/>
                </a:solidFill>
                <a:sym typeface="Wingdings" pitchFamily="2" charset="2"/>
              </a:rPr>
              <a:t>請問以上對話是「水面上的對話」，</a:t>
            </a:r>
            <a:endParaRPr lang="en-US" altLang="zh-TW" sz="98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r>
              <a:rPr lang="zh-TW" altLang="en-US" sz="9800" b="1" dirty="0" smtClean="0">
                <a:solidFill>
                  <a:srgbClr val="002060"/>
                </a:solidFill>
                <a:sym typeface="Wingdings" pitchFamily="2" charset="2"/>
              </a:rPr>
              <a:t>還是「水面下的對話」？</a:t>
            </a:r>
            <a:endParaRPr lang="en-US" altLang="zh-TW" sz="9800" b="1" dirty="0" smtClean="0">
              <a:solidFill>
                <a:srgbClr val="002060"/>
              </a:solidFill>
            </a:endParaRPr>
          </a:p>
          <a:p>
            <a:endParaRPr lang="en-US" altLang="zh-TW" dirty="0" smtClean="0"/>
          </a:p>
          <a:p>
            <a:r>
              <a:rPr lang="en-US" altLang="zh-TW" dirty="0" smtClean="0"/>
              <a:t>:</a:t>
            </a:r>
            <a:endParaRPr lang="zh-TW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571481"/>
            <a:ext cx="8553480" cy="4286280"/>
          </a:xfrm>
        </p:spPr>
        <p:txBody>
          <a:bodyPr/>
          <a:lstStyle/>
          <a:p>
            <a:pPr>
              <a:buNone/>
            </a:pPr>
            <a:r>
              <a:rPr lang="zh-TW" altLang="en-US" sz="1600" b="1" dirty="0" smtClean="0">
                <a:latin typeface="+mn-ea"/>
              </a:rPr>
              <a:t>海明威</a:t>
            </a:r>
            <a:r>
              <a:rPr lang="en-US" altLang="zh-TW" sz="1600" b="1" dirty="0" smtClean="0">
                <a:latin typeface="+mn-ea"/>
              </a:rPr>
              <a:t>/</a:t>
            </a:r>
            <a:r>
              <a:rPr lang="zh-TW" altLang="en-US" sz="1600" b="1" dirty="0" smtClean="0">
                <a:latin typeface="+mn-ea"/>
              </a:rPr>
              <a:t>白象似的群山</a:t>
            </a:r>
            <a:endParaRPr lang="en-US" altLang="zh-TW" b="1" dirty="0" smtClean="0">
              <a:latin typeface="+mn-ea"/>
            </a:endParaRPr>
          </a:p>
          <a:p>
            <a:pPr>
              <a:buNone/>
            </a:pPr>
            <a:endParaRPr lang="en-US" altLang="zh-TW" sz="1600" dirty="0" smtClean="0"/>
          </a:p>
          <a:p>
            <a:pPr>
              <a:buNone/>
            </a:pPr>
            <a:r>
              <a:rPr lang="zh-TW" altLang="en-US" sz="2800" dirty="0" smtClean="0"/>
              <a:t>女主角望著遠方連綿的白色群山，若有似無的說：「那些山看起來像一群白象。」</a:t>
            </a:r>
            <a:endParaRPr lang="en-US" altLang="zh-TW" sz="2800" dirty="0" smtClean="0"/>
          </a:p>
          <a:p>
            <a:pPr>
              <a:buNone/>
            </a:pPr>
            <a:r>
              <a:rPr lang="zh-TW" altLang="en-US" sz="2800" dirty="0" smtClean="0"/>
              <a:t>男：「我從來沒有看過什麼白象。」</a:t>
            </a:r>
            <a:endParaRPr lang="en-US" altLang="zh-TW" sz="2800" dirty="0" smtClean="0"/>
          </a:p>
          <a:p>
            <a:pPr>
              <a:buNone/>
            </a:pPr>
            <a:r>
              <a:rPr lang="zh-TW" altLang="en-US" sz="2800" dirty="0" smtClean="0"/>
              <a:t>女：「你是不會看過的。」</a:t>
            </a:r>
            <a:endParaRPr lang="en-US" altLang="zh-TW" sz="2800" dirty="0" smtClean="0"/>
          </a:p>
          <a:p>
            <a:pPr>
              <a:buNone/>
            </a:pPr>
            <a:r>
              <a:rPr lang="zh-TW" altLang="en-US" sz="2800" dirty="0" smtClean="0"/>
              <a:t>男：「我也許看過，你有甚麼證據說我不曾看過。」</a:t>
            </a:r>
            <a:r>
              <a:rPr lang="zh-TW" altLang="en-US" sz="2800" b="1" dirty="0" smtClean="0">
                <a:latin typeface="+mn-ea"/>
                <a:sym typeface="Wingdings" pitchFamily="2" charset="2"/>
              </a:rPr>
              <a:t>                                                                </a:t>
            </a:r>
            <a:endParaRPr lang="en-US" altLang="zh-TW" sz="2800" dirty="0" smtClean="0"/>
          </a:p>
        </p:txBody>
      </p:sp>
      <p:sp>
        <p:nvSpPr>
          <p:cNvPr id="4" name="文字方塊 3"/>
          <p:cNvSpPr txBox="1"/>
          <p:nvPr/>
        </p:nvSpPr>
        <p:spPr>
          <a:xfrm>
            <a:off x="428596" y="3857628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zh-TW" altLang="en-US" sz="2800" b="1" dirty="0" smtClean="0">
                <a:solidFill>
                  <a:srgbClr val="002060"/>
                </a:solidFill>
                <a:latin typeface="+mn-ea"/>
                <a:sym typeface="Wingdings" pitchFamily="2" charset="2"/>
              </a:rPr>
              <a:t>請問以上對話是「水面上」</a:t>
            </a:r>
            <a:r>
              <a:rPr lang="en-US" altLang="zh-TW" sz="2800" b="1" dirty="0" smtClean="0">
                <a:solidFill>
                  <a:srgbClr val="002060"/>
                </a:solidFill>
                <a:latin typeface="+mn-ea"/>
                <a:sym typeface="Wingdings" pitchFamily="2" charset="2"/>
              </a:rPr>
              <a:t>or</a:t>
            </a:r>
            <a:r>
              <a:rPr lang="zh-TW" altLang="en-US" sz="2800" b="1" dirty="0" smtClean="0">
                <a:solidFill>
                  <a:srgbClr val="002060"/>
                </a:solidFill>
                <a:latin typeface="+mn-ea"/>
                <a:sym typeface="Wingdings" pitchFamily="2" charset="2"/>
              </a:rPr>
              <a:t>「水面下」的對話？</a:t>
            </a:r>
            <a:endParaRPr lang="en-US" altLang="zh-TW" sz="2800" b="1" dirty="0" smtClean="0">
              <a:solidFill>
                <a:srgbClr val="002060"/>
              </a:solidFill>
              <a:latin typeface="+mn-ea"/>
              <a:sym typeface="Wingdings" pitchFamily="2" charset="2"/>
            </a:endParaRPr>
          </a:p>
          <a:p>
            <a:pPr marL="514350" indent="-514350"/>
            <a:endParaRPr lang="en-US" altLang="zh-TW" sz="2800" b="1" dirty="0" smtClean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/>
            <a:r>
              <a:rPr lang="en-US" altLang="zh-TW" sz="2800" b="1" dirty="0" smtClean="0">
                <a:solidFill>
                  <a:srgbClr val="002060"/>
                </a:solidFill>
                <a:latin typeface="+mn-ea"/>
              </a:rPr>
              <a:t>2.  </a:t>
            </a:r>
            <a:r>
              <a:rPr lang="zh-TW" altLang="en-US" sz="2800" b="1" dirty="0" smtClean="0">
                <a:solidFill>
                  <a:srgbClr val="002060"/>
                </a:solidFill>
                <a:latin typeface="+mn-ea"/>
              </a:rPr>
              <a:t>男女主角之間，發生了甚麼事？</a:t>
            </a:r>
            <a:endParaRPr lang="en-US" altLang="zh-TW" sz="2800" b="1" dirty="0" smtClean="0">
              <a:solidFill>
                <a:srgbClr val="002060"/>
              </a:solidFill>
              <a:latin typeface="+mn-ea"/>
              <a:sym typeface="Wingdings" pitchFamily="2" charset="2"/>
            </a:endParaRPr>
          </a:p>
          <a:p>
            <a:pPr marL="514350" indent="-514350"/>
            <a:endParaRPr lang="en-US" altLang="zh-TW" sz="2000" b="1" dirty="0" smtClean="0">
              <a:solidFill>
                <a:srgbClr val="002060"/>
              </a:solidFill>
              <a:latin typeface="+mn-ea"/>
            </a:endParaRPr>
          </a:p>
          <a:p>
            <a:r>
              <a:rPr lang="en-US" altLang="zh-TW" sz="2800" b="1" dirty="0" smtClean="0">
                <a:solidFill>
                  <a:srgbClr val="002060"/>
                </a:solidFill>
                <a:latin typeface="+mn-ea"/>
              </a:rPr>
              <a:t>3.  </a:t>
            </a:r>
            <a:r>
              <a:rPr lang="zh-TW" altLang="en-US" sz="2800" b="1" dirty="0" smtClean="0">
                <a:solidFill>
                  <a:srgbClr val="002060"/>
                </a:solidFill>
                <a:latin typeface="+mn-ea"/>
              </a:rPr>
              <a:t>女主角真正的意思是甚麼？</a:t>
            </a:r>
            <a:endParaRPr lang="en-US" altLang="zh-TW" sz="2800" b="1" dirty="0" smtClean="0">
              <a:solidFill>
                <a:srgbClr val="002060"/>
              </a:solidFill>
              <a:latin typeface="+mn-ea"/>
            </a:endParaRPr>
          </a:p>
          <a:p>
            <a:r>
              <a:rPr lang="zh-TW" altLang="en-US" sz="2800" b="1" dirty="0" smtClean="0">
                <a:solidFill>
                  <a:srgbClr val="002060"/>
                </a:solidFill>
                <a:latin typeface="+mn-ea"/>
              </a:rPr>
              <a:t>      </a:t>
            </a:r>
            <a:r>
              <a:rPr lang="en-US" altLang="zh-TW" sz="28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Ans. </a:t>
            </a:r>
            <a:r>
              <a:rPr lang="zh-TW" altLang="en-US" sz="28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為什麼你永遠都不懂我</a:t>
            </a:r>
            <a:endParaRPr lang="en-US" altLang="zh-TW" sz="2800" b="1" dirty="0" smtClean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b="1" dirty="0" smtClean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  </a:t>
            </a:r>
            <a:r>
              <a:rPr lang="zh-TW" altLang="en-US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</a:t>
            </a:r>
          </a:p>
          <a:p>
            <a:endParaRPr lang="zh-TW" altLang="en-US" b="1" dirty="0" smtClean="0">
              <a:solidFill>
                <a:srgbClr val="4E3B3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/>
              <a:t>問題：水面上的對話  與  水面下的對話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        的對話，哪一種比較有力量？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8286808" cy="285752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6000" b="1" dirty="0" smtClean="0">
                <a:latin typeface="標楷體" pitchFamily="65" charset="-120"/>
                <a:ea typeface="標楷體" pitchFamily="65" charset="-120"/>
              </a:rPr>
              <a:t>小說如何寫「</a:t>
            </a:r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對話」</a:t>
            </a:r>
            <a: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700" b="1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6000" b="1" dirty="0" err="1" smtClean="0">
                <a:latin typeface="標楷體" pitchFamily="65" charset="-120"/>
                <a:ea typeface="標楷體" pitchFamily="65" charset="-120"/>
              </a:rPr>
              <a:t>vs</a:t>
            </a:r>
            <a: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60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6000" b="1" dirty="0" smtClean="0">
                <a:latin typeface="標楷體" pitchFamily="65" charset="-120"/>
                <a:ea typeface="標楷體" pitchFamily="65" charset="-120"/>
              </a:rPr>
              <a:t>不同型態的「</a:t>
            </a:r>
            <a:r>
              <a:rPr lang="zh-TW" altLang="en-US" sz="6700" b="1" dirty="0" smtClean="0">
                <a:latin typeface="標楷體" pitchFamily="65" charset="-120"/>
                <a:ea typeface="標楷體" pitchFamily="65" charset="-120"/>
              </a:rPr>
              <a:t>對話」</a:t>
            </a:r>
            <a: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600" b="1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5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267744" y="5733256"/>
            <a:ext cx="6552728" cy="681030"/>
          </a:xfrm>
        </p:spPr>
        <p:txBody>
          <a:bodyPr>
            <a:noAutofit/>
          </a:bodyPr>
          <a:lstStyle/>
          <a:p>
            <a:pPr algn="l"/>
            <a:r>
              <a:rPr lang="zh-TW" altLang="en-US" sz="2000" dirty="0" smtClean="0"/>
              <a:t>參考資料：</a:t>
            </a:r>
            <a:endParaRPr lang="en-US" altLang="zh-TW" sz="2000" dirty="0" smtClean="0"/>
          </a:p>
          <a:p>
            <a:pPr marL="742950" indent="-742950"/>
            <a:r>
              <a:rPr lang="zh-TW" altLang="en-US" sz="2000" dirty="0" smtClean="0"/>
              <a:t>小說的秘密   國語日報、許榮哲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著</a:t>
            </a:r>
            <a:endParaRPr lang="en-US" altLang="zh-TW" sz="2000" dirty="0" smtClean="0"/>
          </a:p>
          <a:p>
            <a:pPr marL="742950" indent="-742950" algn="l"/>
            <a:r>
              <a:rPr lang="zh-TW" altLang="en-US" sz="2000" dirty="0" smtClean="0">
                <a:hlinkClick r:id="rId2"/>
              </a:rPr>
              <a:t>哈姆巴特</a:t>
            </a:r>
            <a:endParaRPr lang="zh-TW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08720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TW" altLang="en-US" sz="54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如何評估一部小說？</a:t>
            </a:r>
            <a:endParaRPr lang="en-US" altLang="zh-TW" sz="5400" b="1" cap="all" dirty="0" smtClean="0"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  <a:p>
            <a:pPr algn="ctr">
              <a:buNone/>
            </a:pPr>
            <a:endParaRPr lang="en-US" altLang="zh-TW" sz="4600" cap="all" dirty="0" smtClean="0">
              <a:effectLst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  <a:p>
            <a:pPr algn="ctr">
              <a:buNone/>
            </a:pPr>
            <a:r>
              <a:rPr lang="zh-TW" altLang="en-US" sz="4600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敘述文字的品質，通常</a:t>
            </a:r>
            <a:endParaRPr lang="en-US" altLang="zh-TW" sz="4600" b="1" cap="all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標楷體" pitchFamily="65" charset="-120"/>
              <a:ea typeface="標楷體" pitchFamily="65" charset="-120"/>
              <a:cs typeface="+mj-cs"/>
            </a:endParaRPr>
          </a:p>
          <a:p>
            <a:pPr algn="ctr">
              <a:buNone/>
            </a:pPr>
            <a:r>
              <a:rPr lang="zh-TW" altLang="en-US" sz="4600" b="1" cap="all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是衡量作者實力的明確指標</a:t>
            </a:r>
            <a:r>
              <a:rPr lang="zh-TW" altLang="en-US" sz="4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TW" altLang="en-US" sz="4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688" y="2420888"/>
            <a:ext cx="69906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srgbClr val="FF0000"/>
                </a:solidFill>
              </a:rPr>
              <a:t>       </a:t>
            </a:r>
            <a:r>
              <a:rPr lang="zh-TW" altLang="en-US" sz="3200" dirty="0" smtClean="0">
                <a:solidFill>
                  <a:srgbClr val="0000FF"/>
                </a:solidFill>
              </a:rPr>
              <a:t>突然，眼前那座噴水池邊的古老大鐘工作了；鐘樓頂端響起一聲悠揚鐘聲，傳遍了校園</a:t>
            </a:r>
            <a:r>
              <a:rPr lang="en-US" altLang="zh-TW" sz="3200" dirty="0" smtClean="0">
                <a:solidFill>
                  <a:srgbClr val="0000FF"/>
                </a:solidFill>
              </a:rPr>
              <a:t>—</a:t>
            </a:r>
            <a:r>
              <a:rPr lang="zh-TW" altLang="en-US" sz="3200" dirty="0" smtClean="0">
                <a:solidFill>
                  <a:srgbClr val="0000FF"/>
                </a:solidFill>
              </a:rPr>
              <a:t>那是整點報時。</a:t>
            </a:r>
            <a:endParaRPr lang="en-US" altLang="zh-TW" sz="3200" dirty="0" smtClean="0">
              <a:solidFill>
                <a:srgbClr val="0000FF"/>
              </a:solidFill>
            </a:endParaRPr>
          </a:p>
          <a:p>
            <a:r>
              <a:rPr lang="zh-TW" altLang="en-US" sz="3200" dirty="0" smtClean="0"/>
              <a:t/>
            </a:r>
            <a:br>
              <a:rPr lang="zh-TW" altLang="en-US" sz="3200" dirty="0" smtClean="0"/>
            </a:br>
            <a:r>
              <a:rPr lang="zh-TW" altLang="en-US" sz="3200" dirty="0" smtClean="0">
                <a:solidFill>
                  <a:srgbClr val="0000FF"/>
                </a:solidFill>
              </a:rPr>
              <a:t>　「該死！」九點了！</a:t>
            </a:r>
            <a:r>
              <a:rPr lang="zh-TW" altLang="en-US" sz="3200" b="1" dirty="0" smtClean="0">
                <a:solidFill>
                  <a:srgbClr val="FF0000"/>
                </a:solidFill>
              </a:rPr>
              <a:t>希耶兒</a:t>
            </a:r>
            <a:r>
              <a:rPr lang="zh-TW" altLang="en-US" sz="3200" dirty="0" smtClean="0">
                <a:solidFill>
                  <a:srgbClr val="0000FF"/>
                </a:solidFill>
              </a:rPr>
              <a:t>又爆粗口，跑過鐘樓時不忘補上一腳。</a:t>
            </a:r>
            <a:r>
              <a:rPr lang="zh-TW" altLang="en-US" sz="3200" dirty="0" smtClean="0"/>
              <a:t/>
            </a:r>
            <a:br>
              <a:rPr lang="zh-TW" altLang="en-US" sz="3200" dirty="0" smtClean="0"/>
            </a:b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611560" y="548680"/>
            <a:ext cx="813690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小說基本元素</a:t>
            </a:r>
          </a:p>
          <a:p>
            <a:r>
              <a:rPr lang="zh-TW" altLang="en-US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         </a:t>
            </a:r>
            <a:r>
              <a:rPr lang="en-US" altLang="zh-TW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-- </a:t>
            </a:r>
            <a:r>
              <a:rPr lang="zh-TW" altLang="en-US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人物</a:t>
            </a:r>
            <a:r>
              <a:rPr lang="en-US" altLang="zh-TW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‧</a:t>
            </a:r>
            <a:r>
              <a:rPr lang="zh-TW" altLang="en-US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對話</a:t>
            </a:r>
            <a:r>
              <a:rPr lang="en-US" altLang="zh-TW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‧</a:t>
            </a:r>
            <a:r>
              <a:rPr lang="zh-TW" altLang="en-US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標楷體" pitchFamily="65" charset="-120"/>
                <a:ea typeface="標楷體" pitchFamily="65" charset="-120"/>
                <a:cs typeface="+mj-cs"/>
              </a:rPr>
              <a:t>場景</a:t>
            </a:r>
          </a:p>
        </p:txBody>
      </p:sp>
      <p:sp>
        <p:nvSpPr>
          <p:cNvPr id="7" name="矩形 6"/>
          <p:cNvSpPr/>
          <p:nvPr/>
        </p:nvSpPr>
        <p:spPr>
          <a:xfrm>
            <a:off x="1475656" y="2204864"/>
            <a:ext cx="7344816" cy="19442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475656" y="4293096"/>
            <a:ext cx="7344816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179512" y="278092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敘述</a:t>
            </a:r>
            <a:endParaRPr lang="zh-TW" altLang="en-US" sz="4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62476" y="472514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對話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怎麼寫對話</a:t>
            </a:r>
            <a:endParaRPr lang="zh-TW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5794" y="1142984"/>
            <a:ext cx="8686800" cy="5572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b="1" dirty="0" smtClean="0">
                <a:ea typeface="書法家行書體" pitchFamily="49" charset="-120"/>
              </a:rPr>
              <a:t>１、現在人物位於何處？</a:t>
            </a:r>
            <a:endParaRPr lang="en-US" altLang="zh-TW" sz="2800" b="1" dirty="0" smtClean="0">
              <a:ea typeface="書法家行書體" pitchFamily="49" charset="-120"/>
            </a:endParaRPr>
          </a:p>
          <a:p>
            <a:pPr marL="0" indent="0">
              <a:buNone/>
            </a:pPr>
            <a:r>
              <a:rPr lang="zh-TW" altLang="en-US" sz="2800" dirty="0" smtClean="0"/>
              <a:t>     場景</a:t>
            </a:r>
            <a:r>
              <a:rPr lang="en-US" altLang="zh-TW" sz="2800" dirty="0" smtClean="0"/>
              <a:t>--</a:t>
            </a:r>
            <a:r>
              <a:rPr lang="zh-TW" altLang="en-US" sz="2800" dirty="0" smtClean="0"/>
              <a:t>包含建築物、天色、人群等等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en-US" altLang="zh-TW" sz="2800" dirty="0" smtClean="0"/>
              <a:t>     </a:t>
            </a:r>
            <a:r>
              <a:rPr lang="zh-TW" altLang="en-US" sz="2800" dirty="0" smtClean="0"/>
              <a:t>可以實際看見的場地或景物</a:t>
            </a:r>
            <a:endParaRPr lang="en-US" altLang="zh-TW" sz="2800" dirty="0" smtClean="0"/>
          </a:p>
          <a:p>
            <a:pPr marL="0" indent="0">
              <a:buNone/>
            </a:pPr>
            <a:endParaRPr lang="en-US" altLang="zh-TW" sz="1400" dirty="0" smtClean="0"/>
          </a:p>
          <a:p>
            <a:pPr marL="0" indent="0">
              <a:buNone/>
            </a:pPr>
            <a:r>
              <a:rPr lang="zh-TW" altLang="en-US" sz="2800" b="1" dirty="0" smtClean="0">
                <a:ea typeface="書法家行書體" pitchFamily="49" charset="-120"/>
              </a:rPr>
              <a:t>２、人物的狀態為何？</a:t>
            </a:r>
            <a:endParaRPr lang="en-US" altLang="zh-TW" sz="2800" b="1" dirty="0" smtClean="0">
              <a:ea typeface="書法家行書體" pitchFamily="49" charset="-120"/>
            </a:endParaRPr>
          </a:p>
          <a:p>
            <a:pPr marL="0" indent="0">
              <a:buNone/>
            </a:pPr>
            <a:r>
              <a:rPr lang="zh-TW" altLang="en-US" sz="2800" dirty="0" smtClean="0"/>
              <a:t>     身體狀況，例如手臂有傷？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     身上衣服穿得如何？華麗還是樸素、新穎或破舊？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en-US" altLang="zh-TW" sz="2800" dirty="0" smtClean="0"/>
              <a:t>     </a:t>
            </a:r>
            <a:r>
              <a:rPr lang="zh-TW" altLang="en-US" sz="2800" dirty="0" smtClean="0"/>
              <a:t>或是人物的動作、想法等</a:t>
            </a:r>
            <a:r>
              <a:rPr lang="zh-TW" altLang="en-US" sz="2800" b="1" dirty="0" smtClean="0">
                <a:ea typeface="書法家行書體" pitchFamily="49" charset="-120"/>
              </a:rPr>
              <a:t/>
            </a:r>
            <a:br>
              <a:rPr lang="zh-TW" altLang="en-US" sz="2800" b="1" dirty="0" smtClean="0">
                <a:ea typeface="書法家行書體" pitchFamily="49" charset="-120"/>
              </a:rPr>
            </a:br>
            <a:endParaRPr lang="en-US" altLang="zh-TW" sz="1400" b="1" dirty="0" smtClean="0">
              <a:ea typeface="書法家行書體" pitchFamily="49" charset="-120"/>
            </a:endParaRPr>
          </a:p>
          <a:p>
            <a:pPr marL="0" indent="0">
              <a:buNone/>
            </a:pPr>
            <a:r>
              <a:rPr lang="zh-TW" altLang="en-US" sz="2800" b="1" dirty="0" smtClean="0">
                <a:ea typeface="書法家行書體" pitchFamily="49" charset="-120"/>
              </a:rPr>
              <a:t>３、要跟誰對話？</a:t>
            </a:r>
            <a:r>
              <a:rPr lang="zh-TW" altLang="en-US" sz="2800" dirty="0" smtClean="0"/>
              <a:t/>
            </a:r>
            <a:br>
              <a:rPr lang="zh-TW" altLang="en-US" sz="2800" dirty="0" smtClean="0"/>
            </a:br>
            <a:r>
              <a:rPr lang="zh-TW" altLang="en-US" sz="2800" b="1" dirty="0" smtClean="0">
                <a:ea typeface="書法家行書體" pitchFamily="49" charset="-120"/>
              </a:rPr>
              <a:t>４、說些什麼？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052736"/>
            <a:ext cx="835824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ea typeface="文鼎粗隸" pitchFamily="49" charset="-120"/>
              </a:rPr>
              <a:t>       </a:t>
            </a:r>
            <a:r>
              <a:rPr lang="zh-TW" altLang="en-US" sz="2800" dirty="0" smtClean="0">
                <a:solidFill>
                  <a:srgbClr val="7030A0"/>
                </a:solidFill>
                <a:ea typeface="文鼎粗隸" pitchFamily="49" charset="-120"/>
              </a:rPr>
              <a:t>小二立刻迎了上來，</a:t>
            </a:r>
            <a:r>
              <a:rPr lang="zh-TW" altLang="en-US" sz="2800" dirty="0" smtClean="0">
                <a:ea typeface="文鼎粗隸" pitchFamily="49" charset="-120"/>
              </a:rPr>
              <a:t>「這位小哥，請問您想要些什麼？」</a:t>
            </a:r>
            <a:r>
              <a:rPr lang="zh-TW" altLang="en-US" sz="2800" dirty="0" smtClean="0">
                <a:solidFill>
                  <a:srgbClr val="7030A0"/>
                </a:solidFill>
                <a:ea typeface="文鼎粗隸" pitchFamily="49" charset="-120"/>
              </a:rPr>
              <a:t>他笑嘻嘻的詢問著。</a:t>
            </a:r>
            <a:r>
              <a:rPr lang="zh-TW" altLang="en-US" sz="2800" dirty="0" smtClean="0">
                <a:ea typeface="文鼎粗隸" pitchFamily="49" charset="-120"/>
              </a:rPr>
              <a:t/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 「來一斤清酒便行。」</a:t>
            </a:r>
            <a:r>
              <a:rPr lang="zh-TW" altLang="en-US" sz="2800" dirty="0" smtClean="0">
                <a:solidFill>
                  <a:srgbClr val="0000FF"/>
                </a:solidFill>
                <a:ea typeface="文鼎粗隸" pitchFamily="49" charset="-120"/>
              </a:rPr>
              <a:t>那人朝了一張長凳坐定，這樣吩咐著。</a:t>
            </a:r>
            <a:r>
              <a:rPr lang="zh-TW" altLang="en-US" sz="2800" dirty="0" smtClean="0">
                <a:ea typeface="文鼎粗隸" pitchFamily="49" charset="-120"/>
              </a:rPr>
              <a:t/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「是</a:t>
            </a:r>
            <a:r>
              <a:rPr lang="en-US" altLang="zh-TW" sz="2800" dirty="0" smtClean="0">
                <a:ea typeface="文鼎粗隸" pitchFamily="49" charset="-120"/>
              </a:rPr>
              <a:t>......</a:t>
            </a:r>
            <a:r>
              <a:rPr lang="zh-TW" altLang="en-US" sz="2800" dirty="0" smtClean="0">
                <a:ea typeface="文鼎粗隸" pitchFamily="49" charset="-120"/>
              </a:rPr>
              <a:t>馬上來。」小二應了，往回走去。</a:t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     </a:t>
            </a:r>
            <a:r>
              <a:rPr lang="zh-TW" altLang="en-US" sz="2800" dirty="0" smtClean="0">
                <a:solidFill>
                  <a:srgbClr val="C00000"/>
                </a:solidFill>
                <a:ea typeface="文鼎粗隸" pitchFamily="49" charset="-120"/>
              </a:rPr>
              <a:t>現在接近中午時分，走進客棧填飽肚子似乎是理所當然的，怎有人只喝酒呢？</a:t>
            </a:r>
            <a:endParaRPr lang="en-US" altLang="zh-TW" sz="2800" dirty="0" smtClean="0">
              <a:solidFill>
                <a:srgbClr val="C00000"/>
              </a:solidFill>
              <a:ea typeface="文鼎粗隸" pitchFamily="49" charset="-120"/>
            </a:endParaRPr>
          </a:p>
          <a:p>
            <a:endParaRPr lang="en-US" altLang="zh-TW" sz="2800" dirty="0" smtClean="0">
              <a:solidFill>
                <a:srgbClr val="00B050"/>
              </a:solidFill>
              <a:ea typeface="文鼎粗隸" pitchFamily="49" charset="-120"/>
            </a:endParaRPr>
          </a:p>
          <a:p>
            <a:r>
              <a:rPr lang="zh-TW" altLang="en-US" sz="2800" dirty="0" smtClean="0">
                <a:solidFill>
                  <a:srgbClr val="00B050"/>
                </a:solidFill>
                <a:ea typeface="文鼎粗隸" pitchFamily="49" charset="-120"/>
              </a:rPr>
              <a:t>　 但是，真正令小二說話產生遲疑的並不是這件小事，他是被那位小哥的面容嚇住了。</a:t>
            </a:r>
            <a:r>
              <a:rPr lang="zh-TW" altLang="en-US" sz="2800" dirty="0" smtClean="0"/>
              <a:t/>
            </a:r>
            <a:br>
              <a:rPr lang="zh-TW" altLang="en-US" sz="2800" dirty="0" smtClean="0"/>
            </a:br>
            <a:r>
              <a:rPr lang="zh-TW" altLang="en-US" sz="2800" dirty="0" smtClean="0"/>
              <a:t> </a:t>
            </a:r>
            <a:r>
              <a:rPr lang="zh-TW" altLang="en-US" sz="3200" dirty="0" smtClean="0">
                <a:ea typeface="文鼎粗隸" pitchFamily="49" charset="-120"/>
              </a:rPr>
              <a:t/>
            </a:r>
            <a:br>
              <a:rPr lang="zh-TW" altLang="en-US" sz="3200" dirty="0" smtClean="0">
                <a:ea typeface="文鼎粗隸" pitchFamily="49" charset="-120"/>
              </a:rPr>
            </a:br>
            <a:endParaRPr lang="zh-TW" altLang="en-US" sz="3200" dirty="0">
              <a:ea typeface="文鼎粗隸" pitchFamily="49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571472" y="0"/>
            <a:ext cx="8058152" cy="114300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45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8" name="橢圓形圖說文字 7"/>
          <p:cNvSpPr/>
          <p:nvPr/>
        </p:nvSpPr>
        <p:spPr>
          <a:xfrm>
            <a:off x="0" y="5733256"/>
            <a:ext cx="9144000" cy="785818"/>
          </a:xfrm>
          <a:prstGeom prst="wedgeEllipseCallout">
            <a:avLst>
              <a:gd name="adj1" fmla="val -3376"/>
              <a:gd name="adj2" fmla="val -736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solidFill>
                  <a:schemeClr val="tx1"/>
                </a:solidFill>
              </a:rPr>
              <a:t>敘述：用來補足對話、潤飾對話，也用來表現人物的動作、表情，心理狀態或是時間的推移等等。</a:t>
            </a:r>
            <a:endParaRPr lang="zh-TW" altLang="en-US" sz="2200" dirty="0">
              <a:solidFill>
                <a:schemeClr val="tx1"/>
              </a:solidFill>
            </a:endParaRPr>
          </a:p>
        </p:txBody>
      </p:sp>
      <p:sp>
        <p:nvSpPr>
          <p:cNvPr id="9" name="橢圓形圖說文字 8"/>
          <p:cNvSpPr/>
          <p:nvPr/>
        </p:nvSpPr>
        <p:spPr>
          <a:xfrm>
            <a:off x="467544" y="260648"/>
            <a:ext cx="3384376" cy="648072"/>
          </a:xfrm>
          <a:prstGeom prst="wedgeEllipseCallout">
            <a:avLst>
              <a:gd name="adj1" fmla="val 19959"/>
              <a:gd name="adj2" fmla="val 669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200" dirty="0" smtClean="0"/>
              <a:t>人物動作、表情</a:t>
            </a:r>
            <a:endParaRPr lang="zh-TW" altLang="en-US" sz="2200" dirty="0"/>
          </a:p>
        </p:txBody>
      </p:sp>
      <p:sp>
        <p:nvSpPr>
          <p:cNvPr id="10" name="橢圓形圖說文字 9"/>
          <p:cNvSpPr/>
          <p:nvPr/>
        </p:nvSpPr>
        <p:spPr>
          <a:xfrm>
            <a:off x="8460432" y="404664"/>
            <a:ext cx="683568" cy="2952328"/>
          </a:xfrm>
          <a:prstGeom prst="wedgeEllipseCallout">
            <a:avLst>
              <a:gd name="adj1" fmla="val -173495"/>
              <a:gd name="adj2" fmla="val 17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200" dirty="0" smtClean="0"/>
              <a:t>人物動作</a:t>
            </a:r>
            <a:endParaRPr lang="en-US" altLang="zh-TW" sz="2200" dirty="0" smtClean="0"/>
          </a:p>
          <a:p>
            <a:pPr algn="ctr"/>
            <a:r>
              <a:rPr lang="zh-TW" altLang="en-US" sz="2200" dirty="0" smtClean="0"/>
              <a:t>、位置</a:t>
            </a:r>
            <a:endParaRPr lang="zh-TW" altLang="en-US" sz="2200" dirty="0"/>
          </a:p>
        </p:txBody>
      </p:sp>
      <p:sp>
        <p:nvSpPr>
          <p:cNvPr id="11" name="橢圓形圖說文字 10"/>
          <p:cNvSpPr/>
          <p:nvPr/>
        </p:nvSpPr>
        <p:spPr>
          <a:xfrm rot="598745">
            <a:off x="7965647" y="3595709"/>
            <a:ext cx="1174397" cy="2081362"/>
          </a:xfrm>
          <a:prstGeom prst="wedgeEllipseCallout">
            <a:avLst>
              <a:gd name="adj1" fmla="val -80731"/>
              <a:gd name="adj2" fmla="val -266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200" dirty="0" smtClean="0"/>
              <a:t>人物想法、動作發生時間</a:t>
            </a:r>
            <a:endParaRPr lang="en-US" altLang="zh-TW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251520" y="980728"/>
            <a:ext cx="8208912" cy="345638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1214422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ea typeface="文鼎粗隸" pitchFamily="49" charset="-120"/>
              </a:rPr>
              <a:t>      接著</a:t>
            </a:r>
            <a:r>
              <a:rPr lang="en-US" altLang="zh-TW" sz="2400" dirty="0" smtClean="0">
                <a:ea typeface="文鼎粗隸" pitchFamily="49" charset="-120"/>
              </a:rPr>
              <a:t>,</a:t>
            </a:r>
            <a:r>
              <a:rPr lang="zh-TW" altLang="en-US" sz="2400" dirty="0" smtClean="0">
                <a:ea typeface="文鼎粗隸" pitchFamily="49" charset="-120"/>
              </a:rPr>
              <a:t>逸風裝著楚楚可憐的樣子道</a:t>
            </a:r>
            <a:r>
              <a:rPr lang="en-US" altLang="zh-TW" sz="2400" dirty="0" smtClean="0">
                <a:ea typeface="文鼎粗隸" pitchFamily="49" charset="-120"/>
              </a:rPr>
              <a:t>:</a:t>
            </a:r>
            <a:r>
              <a:rPr lang="zh-TW" altLang="en-US" sz="2400" dirty="0" smtClean="0">
                <a:ea typeface="文鼎粗隸" pitchFamily="49" charset="-120"/>
              </a:rPr>
              <a:t>「你能體會我的辛苦實在是太好啦，古老，然這樣我的情操如此偉大</a:t>
            </a:r>
            <a:r>
              <a:rPr lang="en-US" altLang="zh-TW" sz="2400" dirty="0" smtClean="0">
                <a:ea typeface="文鼎粗隸" pitchFamily="49" charset="-120"/>
              </a:rPr>
              <a:t>,</a:t>
            </a:r>
            <a:r>
              <a:rPr lang="zh-TW" altLang="en-US" sz="2400" dirty="0" smtClean="0">
                <a:ea typeface="文鼎粗隸" pitchFamily="49" charset="-120"/>
              </a:rPr>
              <a:t>你是不是要有所</a:t>
            </a:r>
            <a:r>
              <a:rPr lang="en-US" altLang="zh-TW" sz="2400" dirty="0" smtClean="0">
                <a:ea typeface="文鼎粗隸" pitchFamily="49" charset="-120"/>
              </a:rPr>
              <a:t>『</a:t>
            </a:r>
            <a:r>
              <a:rPr lang="zh-TW" altLang="en-US" sz="2400" dirty="0" smtClean="0">
                <a:ea typeface="文鼎粗隸" pitchFamily="49" charset="-120"/>
              </a:rPr>
              <a:t>表示</a:t>
            </a:r>
            <a:r>
              <a:rPr lang="en-US" altLang="zh-TW" sz="2400" dirty="0" smtClean="0">
                <a:ea typeface="文鼎粗隸" pitchFamily="49" charset="-120"/>
              </a:rPr>
              <a:t>』</a:t>
            </a:r>
            <a:r>
              <a:rPr lang="zh-TW" altLang="en-US" sz="2400" dirty="0" smtClean="0">
                <a:ea typeface="文鼎粗隸" pitchFamily="49" charset="-120"/>
              </a:rPr>
              <a:t>呢</a:t>
            </a:r>
            <a:r>
              <a:rPr lang="en-US" altLang="zh-TW" sz="2400" dirty="0" smtClean="0">
                <a:ea typeface="文鼎粗隸" pitchFamily="49" charset="-120"/>
              </a:rPr>
              <a:t>?</a:t>
            </a:r>
            <a:r>
              <a:rPr lang="zh-TW" altLang="en-US" sz="2400" dirty="0" smtClean="0">
                <a:ea typeface="文鼎粗隸" pitchFamily="49" charset="-120"/>
              </a:rPr>
              <a:t>」那表示二字說的特別重。</a:t>
            </a:r>
            <a:r>
              <a:rPr lang="en-US" altLang="zh-TW" sz="2400" dirty="0" smtClean="0">
                <a:ea typeface="文鼎粗隸" pitchFamily="49" charset="-120"/>
              </a:rPr>
              <a:t/>
            </a:r>
            <a:br>
              <a:rPr lang="en-US" altLang="zh-TW" sz="2400" dirty="0" smtClean="0">
                <a:ea typeface="文鼎粗隸" pitchFamily="49" charset="-120"/>
              </a:rPr>
            </a:br>
            <a:r>
              <a:rPr lang="en-US" altLang="zh-TW" sz="2400" dirty="0" smtClean="0">
                <a:ea typeface="文鼎粗隸" pitchFamily="49" charset="-120"/>
              </a:rPr>
              <a:t>     </a:t>
            </a:r>
            <a:r>
              <a:rPr lang="zh-TW" altLang="en-US" sz="2400" dirty="0" smtClean="0">
                <a:ea typeface="文鼎粗隸" pitchFamily="49" charset="-120"/>
              </a:rPr>
              <a:t>古明遠苦笑的道</a:t>
            </a:r>
            <a:r>
              <a:rPr lang="en-US" altLang="zh-TW" sz="2400" dirty="0" smtClean="0">
                <a:ea typeface="文鼎粗隸" pitchFamily="49" charset="-120"/>
              </a:rPr>
              <a:t>:</a:t>
            </a:r>
            <a:r>
              <a:rPr lang="zh-TW" altLang="en-US" sz="2400" dirty="0" smtClean="0">
                <a:ea typeface="文鼎粗隸" pitchFamily="49" charset="-120"/>
              </a:rPr>
              <a:t>「公子，你要我做出怎樣的表示呢</a:t>
            </a:r>
            <a:r>
              <a:rPr lang="en-US" altLang="zh-TW" sz="2400" dirty="0" smtClean="0">
                <a:ea typeface="文鼎粗隸" pitchFamily="49" charset="-120"/>
              </a:rPr>
              <a:t>?</a:t>
            </a:r>
            <a:r>
              <a:rPr lang="zh-TW" altLang="en-US" sz="2400" dirty="0" smtClean="0">
                <a:ea typeface="文鼎粗隸" pitchFamily="49" charset="-120"/>
              </a:rPr>
              <a:t>」</a:t>
            </a:r>
            <a:br>
              <a:rPr lang="zh-TW" altLang="en-US" sz="2400" dirty="0" smtClean="0">
                <a:ea typeface="文鼎粗隸" pitchFamily="49" charset="-120"/>
              </a:rPr>
            </a:br>
            <a:r>
              <a:rPr lang="zh-TW" altLang="en-US" sz="2400" dirty="0" smtClean="0">
                <a:ea typeface="文鼎粗隸" pitchFamily="49" charset="-120"/>
              </a:rPr>
              <a:t>「簡單。」逸風道</a:t>
            </a:r>
            <a:r>
              <a:rPr lang="en-US" altLang="zh-TW" sz="2400" dirty="0" smtClean="0">
                <a:ea typeface="文鼎粗隸" pitchFamily="49" charset="-120"/>
              </a:rPr>
              <a:t>:</a:t>
            </a:r>
            <a:r>
              <a:rPr lang="zh-TW" altLang="en-US" sz="2400" dirty="0" smtClean="0">
                <a:ea typeface="文鼎粗隸" pitchFamily="49" charset="-120"/>
              </a:rPr>
              <a:t>「把你那陳年佳釀拿出來給本公子解解饞就 行。」</a:t>
            </a:r>
            <a:br>
              <a:rPr lang="zh-TW" altLang="en-US" sz="2400" dirty="0" smtClean="0">
                <a:ea typeface="文鼎粗隸" pitchFamily="49" charset="-120"/>
              </a:rPr>
            </a:br>
            <a:r>
              <a:rPr lang="zh-TW" altLang="en-US" sz="2400" dirty="0" smtClean="0">
                <a:ea typeface="文鼎粗隸" pitchFamily="49" charset="-120"/>
              </a:rPr>
              <a:t>「什麼</a:t>
            </a:r>
            <a:r>
              <a:rPr lang="en-US" altLang="zh-TW" sz="2400" dirty="0" smtClean="0">
                <a:ea typeface="文鼎粗隸" pitchFamily="49" charset="-120"/>
              </a:rPr>
              <a:t>?</a:t>
            </a:r>
            <a:r>
              <a:rPr lang="zh-TW" altLang="en-US" sz="2400" dirty="0" smtClean="0">
                <a:ea typeface="文鼎粗隸" pitchFamily="49" charset="-120"/>
              </a:rPr>
              <a:t>」 古明遠驚叫：「公子，您可真是折煞小人了。那酒</a:t>
            </a:r>
            <a:r>
              <a:rPr lang="en-US" altLang="zh-TW" sz="2400" dirty="0" smtClean="0">
                <a:ea typeface="文鼎粗隸" pitchFamily="49" charset="-120"/>
              </a:rPr>
              <a:t>……..</a:t>
            </a:r>
            <a:r>
              <a:rPr lang="zh-TW" altLang="en-US" sz="2400" dirty="0" smtClean="0">
                <a:ea typeface="文鼎粗隸" pitchFamily="49" charset="-120"/>
              </a:rPr>
              <a:t> 」 </a:t>
            </a:r>
            <a:r>
              <a:rPr lang="zh-TW" altLang="en-US" sz="3200" dirty="0" smtClean="0">
                <a:ea typeface="文鼎粗隸" pitchFamily="49" charset="-120"/>
              </a:rPr>
              <a:t/>
            </a:r>
            <a:br>
              <a:rPr lang="zh-TW" altLang="en-US" sz="3200" dirty="0" smtClean="0">
                <a:ea typeface="文鼎粗隸" pitchFamily="49" charset="-120"/>
              </a:rPr>
            </a:br>
            <a:endParaRPr lang="zh-TW" altLang="en-US" sz="3200" dirty="0">
              <a:ea typeface="文鼎粗隸" pitchFamily="49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571472" y="0"/>
            <a:ext cx="8058152" cy="114300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對話例子一</a:t>
            </a:r>
            <a:endParaRPr kumimoji="0" lang="zh-TW" altLang="en-US" sz="45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67544" y="4365104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rgbClr val="0000FF"/>
                </a:solidFill>
              </a:rPr>
              <a:t>缺點：</a:t>
            </a:r>
            <a:r>
              <a:rPr lang="en-US" altLang="zh-TW" sz="3600" dirty="0" smtClean="0">
                <a:solidFill>
                  <a:srgbClr val="0000FF"/>
                </a:solidFill>
              </a:rPr>
              <a:t>1. </a:t>
            </a:r>
            <a:r>
              <a:rPr lang="zh-TW" altLang="en-US" sz="3600" dirty="0" smtClean="0">
                <a:solidFill>
                  <a:srgbClr val="0000FF"/>
                </a:solidFill>
              </a:rPr>
              <a:t>小說只是一連串對話組成</a:t>
            </a:r>
            <a:endParaRPr lang="en-US" altLang="zh-TW" sz="3600" dirty="0" smtClean="0">
              <a:solidFill>
                <a:srgbClr val="0000FF"/>
              </a:solidFill>
            </a:endParaRPr>
          </a:p>
          <a:p>
            <a:r>
              <a:rPr lang="en-US" altLang="zh-TW" sz="3600" dirty="0" smtClean="0">
                <a:solidFill>
                  <a:srgbClr val="0000FF"/>
                </a:solidFill>
              </a:rPr>
              <a:t>     2. </a:t>
            </a:r>
            <a:r>
              <a:rPr lang="zh-TW" altLang="en-US" sz="3600" dirty="0" smtClean="0">
                <a:solidFill>
                  <a:srgbClr val="0000FF"/>
                </a:solidFill>
              </a:rPr>
              <a:t>對話沒有適時縮排</a:t>
            </a:r>
            <a:endParaRPr lang="en-US" altLang="zh-TW" sz="3600" dirty="0" smtClean="0">
              <a:solidFill>
                <a:srgbClr val="0000FF"/>
              </a:solidFill>
            </a:endParaRPr>
          </a:p>
          <a:p>
            <a:r>
              <a:rPr lang="en-US" altLang="zh-TW" sz="3600" dirty="0" smtClean="0">
                <a:solidFill>
                  <a:srgbClr val="0000FF"/>
                </a:solidFill>
              </a:rPr>
              <a:t>     3.</a:t>
            </a:r>
            <a:r>
              <a:rPr lang="zh-TW" altLang="en-US" sz="3600" dirty="0" smtClean="0">
                <a:solidFill>
                  <a:srgbClr val="0000FF"/>
                </a:solidFill>
              </a:rPr>
              <a:t>「某某人說」這種敘述在現代小說裡面幾乎沒人在使用了</a:t>
            </a:r>
            <a:endParaRPr lang="en-US" altLang="zh-TW" sz="36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836712"/>
            <a:ext cx="835824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ea typeface="文鼎粗隸" pitchFamily="49" charset="-120"/>
              </a:rPr>
              <a:t>      小二立刻迎了上來，「這位小哥，請問您想要些什麼？」他笑嘻嘻的詢問著。</a:t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 「來一斤清酒便行。」那人朝了一張長凳坐定，這樣吩咐著。</a:t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「是</a:t>
            </a:r>
            <a:r>
              <a:rPr lang="en-US" altLang="zh-TW" sz="2800" dirty="0" smtClean="0">
                <a:ea typeface="文鼎粗隸" pitchFamily="49" charset="-120"/>
              </a:rPr>
              <a:t>......</a:t>
            </a:r>
            <a:r>
              <a:rPr lang="zh-TW" altLang="en-US" sz="2800" dirty="0" smtClean="0">
                <a:ea typeface="文鼎粗隸" pitchFamily="49" charset="-120"/>
              </a:rPr>
              <a:t>馬上來。」小二應了，往回走去。</a:t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 現在接近中午時分，走進客棧填飽肚子似乎是理所當然的，怎有人只喝酒呢？</a:t>
            </a:r>
            <a:br>
              <a:rPr lang="zh-TW" altLang="en-US" sz="2800" dirty="0" smtClean="0">
                <a:ea typeface="文鼎粗隸" pitchFamily="49" charset="-120"/>
              </a:rPr>
            </a:br>
            <a:r>
              <a:rPr lang="zh-TW" altLang="en-US" sz="2800" dirty="0" smtClean="0">
                <a:ea typeface="文鼎粗隸" pitchFamily="49" charset="-120"/>
              </a:rPr>
              <a:t>　 但是，真正令小二說話產生遲疑的並不是這件小事，他是被那位小哥的面容嚇住了。</a:t>
            </a:r>
            <a:r>
              <a:rPr lang="zh-TW" altLang="en-US" sz="2800" dirty="0" smtClean="0"/>
              <a:t/>
            </a:r>
            <a:br>
              <a:rPr lang="zh-TW" altLang="en-US" sz="2800" dirty="0" smtClean="0"/>
            </a:br>
            <a:r>
              <a:rPr lang="zh-TW" altLang="en-US" sz="2800" dirty="0" smtClean="0"/>
              <a:t> </a:t>
            </a:r>
            <a:r>
              <a:rPr lang="zh-TW" altLang="en-US" sz="3200" dirty="0" smtClean="0">
                <a:ea typeface="文鼎粗隸" pitchFamily="49" charset="-120"/>
              </a:rPr>
              <a:t/>
            </a:r>
            <a:br>
              <a:rPr lang="zh-TW" altLang="en-US" sz="3200" dirty="0" smtClean="0">
                <a:ea typeface="文鼎粗隸" pitchFamily="49" charset="-120"/>
              </a:rPr>
            </a:br>
            <a:endParaRPr lang="zh-TW" altLang="en-US" sz="3200" dirty="0">
              <a:ea typeface="文鼎粗隸" pitchFamily="49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571472" y="0"/>
            <a:ext cx="8058152" cy="98072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TW" altLang="en-US" sz="4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對話例子二</a:t>
            </a:r>
            <a:endParaRPr kumimoji="0" lang="zh-TW" altLang="en-US" sz="45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51520" y="4941168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優點：</a:t>
            </a:r>
            <a:r>
              <a:rPr lang="en-US" altLang="zh-TW" sz="2400" dirty="0" smtClean="0">
                <a:solidFill>
                  <a:srgbClr val="0000FF"/>
                </a:solidFill>
              </a:rPr>
              <a:t>1</a:t>
            </a:r>
            <a:r>
              <a:rPr lang="en-US" altLang="zh-TW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在對話間加上人物的時間、位置動作、及想法，</a:t>
            </a:r>
            <a:endParaRPr lang="en-US" altLang="zh-TW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潤飾了對話也完成了，一個又一個的段落情節。</a:t>
            </a:r>
            <a:endParaRPr lang="en-US" altLang="zh-TW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467544" y="3861048"/>
            <a:ext cx="8280920" cy="936104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1043608" y="5733256"/>
            <a:ext cx="7740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敘述是拿來補足對話、潤飾對話的，可以表現人物的</a:t>
            </a:r>
            <a:endParaRPr lang="en-US" altLang="zh-TW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動作、表情，心理狀態或是時間的推移等等。 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836712"/>
            <a:ext cx="8280920" cy="3024336"/>
          </a:xfrm>
          <a:prstGeom prst="rect">
            <a:avLst/>
          </a:prstGeom>
          <a:solidFill>
            <a:srgbClr val="FFFF00">
              <a:alpha val="1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800" b="1" dirty="0" smtClean="0"/>
              <a:t>段落的問題</a:t>
            </a:r>
            <a:endParaRPr lang="zh-TW" altLang="en-US" sz="48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3600" dirty="0" smtClean="0"/>
              <a:t>1. </a:t>
            </a:r>
            <a:r>
              <a:rPr lang="zh-TW" altLang="en-US" sz="3600" dirty="0" smtClean="0"/>
              <a:t>每個故事情節由不同事件組合而成</a:t>
            </a:r>
            <a:endParaRPr lang="en-US" altLang="zh-TW" sz="3600" dirty="0" smtClean="0"/>
          </a:p>
          <a:p>
            <a:pPr marL="0" indent="0">
              <a:buNone/>
            </a:pPr>
            <a:endParaRPr lang="en-US" altLang="zh-TW" sz="3600" dirty="0" smtClean="0"/>
          </a:p>
          <a:p>
            <a:pPr marL="0" indent="0">
              <a:buNone/>
            </a:pPr>
            <a:r>
              <a:rPr lang="en-US" altLang="zh-TW" sz="3600" dirty="0" smtClean="0"/>
              <a:t>2. </a:t>
            </a:r>
            <a:r>
              <a:rPr lang="zh-TW" altLang="en-US" sz="3600" dirty="0"/>
              <a:t>請</a:t>
            </a:r>
            <a:r>
              <a:rPr lang="zh-TW" altLang="en-US" sz="3600" dirty="0" smtClean="0"/>
              <a:t>依照情節發展，將不同事件分段。</a:t>
            </a:r>
            <a:endParaRPr lang="en-US" altLang="zh-TW" sz="3600" dirty="0" smtClean="0"/>
          </a:p>
          <a:p>
            <a:pPr marL="0" indent="0">
              <a:buNone/>
            </a:pPr>
            <a:r>
              <a:rPr lang="zh-TW" altLang="en-US" sz="3600" dirty="0"/>
              <a:t> </a:t>
            </a:r>
            <a:r>
              <a:rPr lang="zh-TW" altLang="en-US" sz="3600" dirty="0" smtClean="0"/>
              <a:t>    一個章節可以有很多段落。</a:t>
            </a:r>
            <a:endParaRPr lang="en-US" altLang="zh-TW" sz="3600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3. </a:t>
            </a:r>
            <a:r>
              <a:rPr lang="zh-TW" altLang="en-US" dirty="0" smtClean="0"/>
              <a:t>每一個對話都要分段。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213942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541</TotalTime>
  <Words>903</Words>
  <Application>Microsoft Office PowerPoint</Application>
  <PresentationFormat>如螢幕大小 (4:3)</PresentationFormat>
  <Paragraphs>101</Paragraphs>
  <Slides>15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旅程</vt:lpstr>
      <vt:lpstr>PowerPoint 簡報</vt:lpstr>
      <vt:lpstr> 小說如何寫「對話」 vs 不同型態的「對話」 </vt:lpstr>
      <vt:lpstr>PowerPoint 簡報</vt:lpstr>
      <vt:lpstr>PowerPoint 簡報</vt:lpstr>
      <vt:lpstr>怎麼寫對話</vt:lpstr>
      <vt:lpstr>PowerPoint 簡報</vt:lpstr>
      <vt:lpstr>PowerPoint 簡報</vt:lpstr>
      <vt:lpstr>PowerPoint 簡報</vt:lpstr>
      <vt:lpstr>段落的問題</vt:lpstr>
      <vt:lpstr>昨天晚上已經很冷了，討厭的烏鴉又嘎嘎的叫了整晚，吵了Cindy與jassica兩姊妹，整晚翻來覆去，睡都睡的不太安穩。「 Cindy 」 「 jassica 」「太陽都照到屁股了，下樓吃早餐了。」一早就聽到媽媽急驚風的呼叫著，姊妹倆急忙抓了抓頭髮，一副沒睡飽，左晃右搖的下樓吃早餐去了。 </vt:lpstr>
      <vt:lpstr>對 話 篇 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小說課-折磨讀者的秘密</dc:title>
  <cp:lastModifiedBy>Customer</cp:lastModifiedBy>
  <cp:revision>134</cp:revision>
  <dcterms:modified xsi:type="dcterms:W3CDTF">2015-12-03T03:39:24Z</dcterms:modified>
</cp:coreProperties>
</file>