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2"/>
  </p:notesMasterIdLst>
  <p:handoutMasterIdLst>
    <p:handoutMasterId r:id="rId13"/>
  </p:handoutMasterIdLst>
  <p:sldIdLst>
    <p:sldId id="288" r:id="rId2"/>
    <p:sldId id="256" r:id="rId3"/>
    <p:sldId id="282" r:id="rId4"/>
    <p:sldId id="275" r:id="rId5"/>
    <p:sldId id="279" r:id="rId6"/>
    <p:sldId id="284" r:id="rId7"/>
    <p:sldId id="285" r:id="rId8"/>
    <p:sldId id="280" r:id="rId9"/>
    <p:sldId id="286" r:id="rId10"/>
    <p:sldId id="277" r:id="rId11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818CA"/>
    <a:srgbClr val="17A96E"/>
    <a:srgbClr val="FE741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165" autoAdjust="0"/>
  </p:normalViewPr>
  <p:slideViewPr>
    <p:cSldViewPr>
      <p:cViewPr>
        <p:scale>
          <a:sx n="66" d="100"/>
          <a:sy n="66" d="100"/>
        </p:scale>
        <p:origin x="-1404" y="-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AA8E3E-0415-40A4-9858-F2F144BF96A1}" type="datetimeFigureOut">
              <a:rPr lang="zh-TW" altLang="en-US" smtClean="0"/>
              <a:pPr/>
              <a:t>2015/3/24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6CC492-7ED1-498C-BD32-529C647EB15B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69C11C-FAFF-43B8-9300-D174E8459494}" type="datetimeFigureOut">
              <a:rPr lang="zh-TW" altLang="en-US" smtClean="0"/>
              <a:pPr/>
              <a:t>2015/3/24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6AB41D-1153-4E82-8633-2DFFD87FF73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標題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9" name="副標題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TW" altLang="en-US" smtClean="0"/>
              <a:t>按一下以編輯母片副標題樣式</a:t>
            </a:r>
            <a:endParaRPr kumimoji="0" lang="en-US"/>
          </a:p>
        </p:txBody>
      </p:sp>
      <p:sp>
        <p:nvSpPr>
          <p:cNvPr id="28" name="日期版面配置區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2015/3/24</a:t>
            </a:fld>
            <a:endParaRPr lang="zh-TW" altLang="en-US"/>
          </a:p>
        </p:txBody>
      </p:sp>
      <p:sp>
        <p:nvSpPr>
          <p:cNvPr id="17" name="頁尾版面配置區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zh-TW" altLang="en-US"/>
          </a:p>
        </p:txBody>
      </p:sp>
      <p:sp>
        <p:nvSpPr>
          <p:cNvPr id="10" name="矩形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矩形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矩形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直線接點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直線接點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直線接點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直線接點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直線接點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直線接點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矩形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橢圓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橢圓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橢圓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橢圓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橢圓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投影片編號版面配置區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2015/3/24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2015/3/24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8" name="內容版面配置區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BEAD13-0566-4C6C-97E7-55F17F24B09F}" type="datetimeFigureOut">
              <a:rPr lang="zh-TW" altLang="en-US" smtClean="0"/>
              <a:pPr/>
              <a:t>2015/3/24</a:t>
            </a:fld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10" name="頁尾版面配置區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區段標題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2015/3/24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zh-TW" altLang="en-US"/>
          </a:p>
        </p:txBody>
      </p:sp>
      <p:sp>
        <p:nvSpPr>
          <p:cNvPr id="9" name="矩形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矩形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矩形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直線接點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直線接點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直線接點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直線接點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直線接點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矩形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橢圓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橢圓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橢圓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橢圓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橢圓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直線接點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2015/3/24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9" name="內容版面配置區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11" name="內容版面配置區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2015/3/24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11" name="內容版面配置區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13" name="內容版面配置區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12" name="文字版面配置區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14" name="文字版面配置區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6" name="日期版面配置區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BEAD13-0566-4C6C-97E7-55F17F24B09F}" type="datetimeFigureOut">
              <a:rPr lang="zh-TW" altLang="en-US" smtClean="0"/>
              <a:pPr/>
              <a:t>2015/3/24</a:t>
            </a:fld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2015/3/24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含標題的內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線接點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8" name="直線接點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直線接點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直線接點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直線接點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橢圓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內容版面配置區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21" name="日期版面配置區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BEAD13-0566-4C6C-97E7-55F17F24B09F}" type="datetimeFigureOut">
              <a:rPr lang="zh-TW" altLang="en-US" smtClean="0"/>
              <a:pPr/>
              <a:t>2015/3/24</a:t>
            </a:fld>
            <a:endParaRPr lang="zh-TW" altLang="en-US"/>
          </a:p>
        </p:txBody>
      </p:sp>
      <p:sp>
        <p:nvSpPr>
          <p:cNvPr id="22" name="投影片編號版面配置區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23" name="頁尾版面配置區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TW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直線接點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橢圓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zh-TW" altLang="en-US" smtClean="0"/>
              <a:t>按一下圖示以新增圖片</a:t>
            </a:r>
            <a:endParaRPr kumimoji="0" lang="en-US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10" name="直線接點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矩形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直線接點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直線接點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直線接點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日期版面配置區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BEAD13-0566-4C6C-97E7-55F17F24B09F}" type="datetimeFigureOut">
              <a:rPr lang="zh-TW" altLang="en-US" smtClean="0"/>
              <a:pPr/>
              <a:t>2015/3/24</a:t>
            </a:fld>
            <a:endParaRPr lang="zh-TW" altLang="en-US"/>
          </a:p>
        </p:txBody>
      </p:sp>
      <p:sp>
        <p:nvSpPr>
          <p:cNvPr id="18" name="投影片編號版面配置區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21" name="頁尾版面配置區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直線接點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標題版面配置區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13" name="文字版面配置區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  <a:p>
            <a:pPr lvl="1" eaLnBrk="1" latinLnBrk="0" hangingPunct="1"/>
            <a:r>
              <a:rPr kumimoji="0" lang="zh-TW" altLang="en-US" smtClean="0"/>
              <a:t>第二層</a:t>
            </a:r>
          </a:p>
          <a:p>
            <a:pPr lvl="2" eaLnBrk="1" latinLnBrk="0" hangingPunct="1"/>
            <a:r>
              <a:rPr kumimoji="0" lang="zh-TW" altLang="en-US" smtClean="0"/>
              <a:t>第三層</a:t>
            </a:r>
          </a:p>
          <a:p>
            <a:pPr lvl="3" eaLnBrk="1" latinLnBrk="0" hangingPunct="1"/>
            <a:r>
              <a:rPr kumimoji="0" lang="zh-TW" altLang="en-US" smtClean="0"/>
              <a:t>第四層</a:t>
            </a:r>
          </a:p>
          <a:p>
            <a:pPr lvl="4" eaLnBrk="1" latinLnBrk="0" hangingPunct="1"/>
            <a:r>
              <a:rPr kumimoji="0" lang="zh-TW" altLang="en-US" smtClean="0"/>
              <a:t>第五層</a:t>
            </a:r>
            <a:endParaRPr kumimoji="0" lang="en-US"/>
          </a:p>
        </p:txBody>
      </p:sp>
      <p:sp>
        <p:nvSpPr>
          <p:cNvPr id="14" name="日期版面配置區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BEAD13-0566-4C6C-97E7-55F17F24B09F}" type="datetimeFigureOut">
              <a:rPr lang="zh-TW" altLang="en-US" smtClean="0"/>
              <a:pPr/>
              <a:t>2015/3/24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7" name="直線接點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直線接點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矩形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直線接點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橢圓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投影片編號版面配置區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image" Target="../media/image13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12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11" Type="http://schemas.openxmlformats.org/officeDocument/2006/relationships/image" Target="../media/image11.jpeg"/><Relationship Id="rId5" Type="http://schemas.openxmlformats.org/officeDocument/2006/relationships/image" Target="../media/image5.jpe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ooks.com.tw/books/index.php" TargetMode="External"/><Relationship Id="rId2" Type="http://schemas.openxmlformats.org/officeDocument/2006/relationships/hyperlink" Target="http://www.slps.tn.edu.tw/eduweb/ebook/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0" y="-571528"/>
            <a:ext cx="9144000" cy="1428736"/>
          </a:xfrm>
        </p:spPr>
        <p:txBody>
          <a:bodyPr>
            <a:noAutofit/>
          </a:bodyPr>
          <a:lstStyle/>
          <a:p>
            <a:pPr algn="ctr"/>
            <a:r>
              <a:rPr lang="en-US" altLang="zh-TW" sz="4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4</a:t>
            </a:r>
            <a:r>
              <a:rPr lang="en-US" altLang="zh-TW" sz="40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/7</a:t>
            </a:r>
            <a:endParaRPr lang="en-US" altLang="zh-TW" sz="40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  <a:p>
            <a:pPr algn="ctr"/>
            <a:r>
              <a:rPr lang="zh-TW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完成目標</a:t>
            </a:r>
            <a:r>
              <a:rPr lang="zh-TW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：</a:t>
            </a:r>
            <a:r>
              <a:rPr lang="en-US" altLang="zh-TW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1800 </a:t>
            </a:r>
            <a:r>
              <a:rPr lang="en-US" altLang="zh-TW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+ 200 = </a:t>
            </a:r>
            <a:r>
              <a:rPr lang="en-US" altLang="zh-TW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2000</a:t>
            </a:r>
            <a:endParaRPr lang="zh-TW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928662" y="428604"/>
            <a:ext cx="7467600" cy="714404"/>
          </a:xfrm>
        </p:spPr>
        <p:txBody>
          <a:bodyPr>
            <a:noAutofit/>
          </a:bodyPr>
          <a:lstStyle/>
          <a:p>
            <a:pPr algn="ctr"/>
            <a:r>
              <a:rPr lang="zh-TW" altLang="en-US" sz="4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標楷體" pitchFamily="65" charset="-120"/>
              </a:rPr>
              <a:t>封面設計與文案</a:t>
            </a:r>
          </a:p>
        </p:txBody>
      </p:sp>
      <p:sp>
        <p:nvSpPr>
          <p:cNvPr id="4" name="矩形 3"/>
          <p:cNvSpPr/>
          <p:nvPr/>
        </p:nvSpPr>
        <p:spPr>
          <a:xfrm>
            <a:off x="357158" y="1285860"/>
            <a:ext cx="8286808" cy="5478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200" dirty="0" smtClean="0">
                <a:solidFill>
                  <a:srgbClr val="1818CA"/>
                </a:solidFill>
                <a:latin typeface="標楷體" pitchFamily="65" charset="-120"/>
                <a:ea typeface="標楷體" pitchFamily="65" charset="-120"/>
              </a:rPr>
              <a:t>    「封面文案」是挺重要的綴飾之一。</a:t>
            </a:r>
            <a:r>
              <a:rPr lang="zh-TW" altLang="en-US" sz="2200" dirty="0" smtClean="0">
                <a:latin typeface="標楷體" pitchFamily="65" charset="-120"/>
                <a:ea typeface="標楷體" pitchFamily="65" charset="-120"/>
              </a:rPr>
              <a:t>畢竟讀者神聖的第一道目光可能只會在封面上掃過一次、停留不到三秒的時間，因此「封面文案」就成了書的臉皮，不一定要厚，</a:t>
            </a:r>
            <a:r>
              <a:rPr lang="zh-TW" altLang="en-US" sz="2200" dirty="0" smtClean="0">
                <a:solidFill>
                  <a:srgbClr val="1818CA"/>
                </a:solidFill>
                <a:latin typeface="標楷體" pitchFamily="65" charset="-120"/>
                <a:ea typeface="標楷體" pitchFamily="65" charset="-120"/>
              </a:rPr>
              <a:t>但一定要讓讀者瞄過後感到友善、可親、特別、有趣、好奇、熟悉、聽過、便宜</a:t>
            </a:r>
            <a:r>
              <a:rPr lang="en-US" altLang="zh-TW" sz="2200" dirty="0" smtClean="0">
                <a:solidFill>
                  <a:srgbClr val="1818CA"/>
                </a:solidFill>
                <a:latin typeface="標楷體" pitchFamily="65" charset="-120"/>
                <a:ea typeface="標楷體" pitchFamily="65" charset="-120"/>
              </a:rPr>
              <a:t>……</a:t>
            </a:r>
            <a:r>
              <a:rPr lang="zh-TW" altLang="en-US" sz="2200" dirty="0" smtClean="0">
                <a:solidFill>
                  <a:srgbClr val="1818CA"/>
                </a:solidFill>
                <a:latin typeface="標楷體" pitchFamily="65" charset="-120"/>
                <a:ea typeface="標楷體" pitchFamily="65" charset="-120"/>
              </a:rPr>
              <a:t>等，</a:t>
            </a:r>
            <a:r>
              <a:rPr lang="zh-TW" altLang="en-US" sz="2200" dirty="0" smtClean="0">
                <a:latin typeface="標楷體" pitchFamily="65" charset="-120"/>
                <a:ea typeface="標楷體" pitchFamily="65" charset="-120"/>
              </a:rPr>
              <a:t>以上任何一種或輕微或強烈的感覺，都是誘使讀者伸出手，將書拿起來翻閱的有利誘因之一。</a:t>
            </a:r>
            <a:br>
              <a:rPr lang="zh-TW" altLang="en-US" sz="2200" dirty="0" smtClean="0">
                <a:latin typeface="標楷體" pitchFamily="65" charset="-120"/>
                <a:ea typeface="標楷體" pitchFamily="65" charset="-120"/>
              </a:rPr>
            </a:br>
            <a:r>
              <a:rPr lang="zh-TW" altLang="en-US" sz="2200" dirty="0" smtClean="0">
                <a:latin typeface="標楷體" pitchFamily="65" charset="-120"/>
                <a:ea typeface="標楷體" pitchFamily="65" charset="-120"/>
              </a:rPr>
              <a:t>讀者的手與書的封面產生第一次接觸，買回家的機率才會破零。</a:t>
            </a:r>
            <a:br>
              <a:rPr lang="zh-TW" altLang="en-US" sz="2200" dirty="0" smtClean="0">
                <a:latin typeface="標楷體" pitchFamily="65" charset="-120"/>
                <a:ea typeface="標楷體" pitchFamily="65" charset="-120"/>
              </a:rPr>
            </a:br>
            <a:r>
              <a:rPr lang="zh-TW" altLang="en-US" sz="2200" dirty="0" smtClean="0">
                <a:latin typeface="標楷體" pitchFamily="65" charset="-120"/>
                <a:ea typeface="標楷體" pitchFamily="65" charset="-120"/>
              </a:rPr>
              <a:t>    讀者走進成千上萬本書叢之中，面對數百本躺在平台上的陌生「臉孔」，沒有引發讀者任何感覺的話，這本書的封面化妝術就算失敗了。所以書店也開始在書擺回架上時，特地把書的臉給扳出來。不然只靠書背上的那幾個字（叢書名、書名、副書名、作者名字、出版社名稱與商標），真的不太容易讓讀者在一秒內看見那本書。</a:t>
            </a:r>
            <a:br>
              <a:rPr lang="zh-TW" altLang="en-US" sz="2200" dirty="0" smtClean="0">
                <a:latin typeface="標楷體" pitchFamily="65" charset="-120"/>
                <a:ea typeface="標楷體" pitchFamily="65" charset="-120"/>
              </a:rPr>
            </a:br>
            <a:r>
              <a:rPr lang="zh-TW" altLang="en-US" sz="2200" dirty="0" smtClean="0">
                <a:latin typeface="標楷體" pitchFamily="65" charset="-120"/>
                <a:ea typeface="標楷體" pitchFamily="65" charset="-120"/>
              </a:rPr>
              <a:t>    </a:t>
            </a:r>
            <a:r>
              <a:rPr lang="zh-TW" altLang="en-US" sz="2200" dirty="0" smtClean="0">
                <a:solidFill>
                  <a:srgbClr val="1818CA"/>
                </a:solidFill>
                <a:latin typeface="標楷體" pitchFamily="65" charset="-120"/>
                <a:ea typeface="標楷體" pitchFamily="65" charset="-120"/>
              </a:rPr>
              <a:t>「封面文案」組成元素可多可少，書名、作者頭銜、內容簡介、推薦人的姓名和背景、優惠訊息、特價貼紙和書腰的前半段，都可視為廣義的封面文案。</a:t>
            </a:r>
            <a:r>
              <a:rPr lang="zh-TW" altLang="en-US" sz="2000" dirty="0" smtClean="0">
                <a:latin typeface="標楷體" pitchFamily="65" charset="-120"/>
                <a:ea typeface="標楷體" pitchFamily="65" charset="-120"/>
              </a:rPr>
              <a:t/>
            </a:r>
            <a:br>
              <a:rPr lang="zh-TW" altLang="en-US" sz="2000" dirty="0" smtClean="0">
                <a:latin typeface="標楷體" pitchFamily="65" charset="-120"/>
                <a:ea typeface="標楷體" pitchFamily="65" charset="-120"/>
              </a:rPr>
            </a:br>
            <a:endParaRPr lang="zh-TW" altLang="en-US" sz="2000" dirty="0">
              <a:latin typeface="標楷體" pitchFamily="65" charset="-120"/>
              <a:ea typeface="標楷體" pitchFamily="65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42910" y="3000372"/>
            <a:ext cx="8001056" cy="1214446"/>
          </a:xfrm>
        </p:spPr>
        <p:txBody>
          <a:bodyPr>
            <a:normAutofit fontScale="90000"/>
          </a:bodyPr>
          <a:lstStyle/>
          <a:p>
            <a:pPr algn="ctr"/>
            <a:r>
              <a:rPr lang="en-US" altLang="zh-TW" sz="5800" dirty="0" smtClean="0">
                <a:latin typeface="標楷體" pitchFamily="65" charset="-120"/>
                <a:ea typeface="標楷體" pitchFamily="65" charset="-120"/>
              </a:rPr>
              <a:t/>
            </a:r>
            <a:br>
              <a:rPr lang="en-US" altLang="zh-TW" sz="5800" dirty="0" smtClean="0">
                <a:latin typeface="標楷體" pitchFamily="65" charset="-120"/>
                <a:ea typeface="標楷體" pitchFamily="65" charset="-120"/>
              </a:rPr>
            </a:br>
            <a:r>
              <a:rPr lang="en-US" altLang="zh-TW" sz="5800" dirty="0" smtClean="0">
                <a:latin typeface="標楷體" pitchFamily="65" charset="-120"/>
                <a:ea typeface="標楷體" pitchFamily="65" charset="-120"/>
              </a:rPr>
              <a:t/>
            </a:r>
            <a:br>
              <a:rPr lang="en-US" altLang="zh-TW" sz="5800" dirty="0" smtClean="0">
                <a:latin typeface="標楷體" pitchFamily="65" charset="-120"/>
                <a:ea typeface="標楷體" pitchFamily="65" charset="-120"/>
              </a:rPr>
            </a:br>
            <a:r>
              <a:rPr lang="zh-TW" altLang="en-US" sz="5300" dirty="0" smtClean="0">
                <a:latin typeface="標楷體" pitchFamily="65" charset="-120"/>
                <a:ea typeface="標楷體" pitchFamily="65" charset="-120"/>
              </a:rPr>
              <a:t>故事小精靈</a:t>
            </a:r>
            <a:r>
              <a:rPr lang="en-US" altLang="zh-TW" sz="5800" dirty="0" smtClean="0">
                <a:latin typeface="標楷體" pitchFamily="65" charset="-120"/>
                <a:ea typeface="標楷體" pitchFamily="65" charset="-120"/>
              </a:rPr>
              <a:t/>
            </a:r>
            <a:br>
              <a:rPr lang="en-US" altLang="zh-TW" sz="5800" dirty="0" smtClean="0">
                <a:latin typeface="標楷體" pitchFamily="65" charset="-120"/>
                <a:ea typeface="標楷體" pitchFamily="65" charset="-120"/>
              </a:rPr>
            </a:br>
            <a:r>
              <a:rPr lang="en-US" altLang="zh-TW" sz="5800" dirty="0" smtClean="0">
                <a:latin typeface="標楷體" pitchFamily="65" charset="-120"/>
                <a:ea typeface="標楷體" pitchFamily="65" charset="-120"/>
              </a:rPr>
              <a:t>-- </a:t>
            </a:r>
            <a:r>
              <a:rPr lang="zh-TW" altLang="en-US" sz="5800" dirty="0" smtClean="0">
                <a:latin typeface="標楷體" pitchFamily="65" charset="-120"/>
                <a:ea typeface="標楷體" pitchFamily="65" charset="-120"/>
              </a:rPr>
              <a:t>邁向作家之路 </a:t>
            </a:r>
            <a:r>
              <a:rPr lang="en-US" altLang="zh-TW" sz="5800" dirty="0" smtClean="0">
                <a:latin typeface="標楷體" pitchFamily="65" charset="-120"/>
                <a:ea typeface="標楷體" pitchFamily="65" charset="-120"/>
              </a:rPr>
              <a:t>--</a:t>
            </a:r>
            <a:br>
              <a:rPr lang="en-US" altLang="zh-TW" sz="5800" dirty="0" smtClean="0">
                <a:latin typeface="標楷體" pitchFamily="65" charset="-120"/>
                <a:ea typeface="標楷體" pitchFamily="65" charset="-120"/>
              </a:rPr>
            </a:br>
            <a:r>
              <a:rPr lang="en-US" altLang="zh-TW" sz="5800" dirty="0" smtClean="0">
                <a:latin typeface="標楷體" pitchFamily="65" charset="-120"/>
                <a:ea typeface="標楷體" pitchFamily="65" charset="-120"/>
              </a:rPr>
              <a:t/>
            </a:r>
            <a:br>
              <a:rPr lang="en-US" altLang="zh-TW" sz="5800" dirty="0" smtClean="0">
                <a:latin typeface="標楷體" pitchFamily="65" charset="-120"/>
                <a:ea typeface="標楷體" pitchFamily="65" charset="-120"/>
              </a:rPr>
            </a:br>
            <a:r>
              <a:rPr lang="zh-TW" altLang="en-US" sz="8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談書的封面設計</a:t>
            </a:r>
            <a:endParaRPr lang="zh-TW" altLang="en-US" sz="80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 descr="a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730179"/>
            <a:ext cx="1501200" cy="2101680"/>
          </a:xfrm>
          <a:prstGeom prst="rect">
            <a:avLst/>
          </a:prstGeom>
        </p:spPr>
      </p:pic>
      <p:pic>
        <p:nvPicPr>
          <p:cNvPr id="6" name="圖片 5" descr="a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00364" y="1713154"/>
            <a:ext cx="1501200" cy="2101681"/>
          </a:xfrm>
          <a:prstGeom prst="rect">
            <a:avLst/>
          </a:prstGeom>
        </p:spPr>
      </p:pic>
      <p:pic>
        <p:nvPicPr>
          <p:cNvPr id="7" name="圖片 6" descr="a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42634" y="4156265"/>
            <a:ext cx="1501200" cy="2101680"/>
          </a:xfrm>
          <a:prstGeom prst="rect">
            <a:avLst/>
          </a:prstGeom>
        </p:spPr>
      </p:pic>
      <p:pic>
        <p:nvPicPr>
          <p:cNvPr id="8" name="圖片 7" descr="a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072198" y="1713154"/>
            <a:ext cx="1501200" cy="2101680"/>
          </a:xfrm>
          <a:prstGeom prst="rect">
            <a:avLst/>
          </a:prstGeom>
        </p:spPr>
      </p:pic>
      <p:pic>
        <p:nvPicPr>
          <p:cNvPr id="9" name="圖片 8" descr="a8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500562" y="1713154"/>
            <a:ext cx="1593050" cy="2101681"/>
          </a:xfrm>
          <a:prstGeom prst="rect">
            <a:avLst/>
          </a:prstGeom>
        </p:spPr>
      </p:pic>
      <p:pic>
        <p:nvPicPr>
          <p:cNvPr id="10" name="圖片 9" descr="a9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572000" y="4127689"/>
            <a:ext cx="1571636" cy="2101681"/>
          </a:xfrm>
          <a:prstGeom prst="rect">
            <a:avLst/>
          </a:prstGeom>
        </p:spPr>
      </p:pic>
      <p:pic>
        <p:nvPicPr>
          <p:cNvPr id="11" name="圖片 10" descr="a10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000364" y="4156264"/>
            <a:ext cx="1572638" cy="2201694"/>
          </a:xfrm>
          <a:prstGeom prst="rect">
            <a:avLst/>
          </a:prstGeom>
        </p:spPr>
      </p:pic>
      <p:pic>
        <p:nvPicPr>
          <p:cNvPr id="12" name="圖片 11" descr="a11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7572395" y="1674943"/>
            <a:ext cx="1559061" cy="2182685"/>
          </a:xfrm>
          <a:prstGeom prst="rect">
            <a:avLst/>
          </a:prstGeom>
        </p:spPr>
      </p:pic>
      <p:pic>
        <p:nvPicPr>
          <p:cNvPr id="13" name="圖片 12" descr="a12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1500166" y="4205822"/>
            <a:ext cx="1501200" cy="2094986"/>
          </a:xfrm>
          <a:prstGeom prst="rect">
            <a:avLst/>
          </a:prstGeom>
        </p:spPr>
      </p:pic>
      <p:pic>
        <p:nvPicPr>
          <p:cNvPr id="14" name="圖片 13" descr="a1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1500166" y="1713154"/>
            <a:ext cx="1501200" cy="2071701"/>
          </a:xfrm>
          <a:prstGeom prst="rect">
            <a:avLst/>
          </a:prstGeom>
        </p:spPr>
      </p:pic>
      <p:pic>
        <p:nvPicPr>
          <p:cNvPr id="15" name="圖片 14" descr="a2.jp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0" y="4216153"/>
            <a:ext cx="1501200" cy="2101680"/>
          </a:xfrm>
          <a:prstGeom prst="rect">
            <a:avLst/>
          </a:prstGeom>
        </p:spPr>
      </p:pic>
      <p:pic>
        <p:nvPicPr>
          <p:cNvPr id="17" name="圖片 16" descr="a3.jp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7643834" y="4150352"/>
            <a:ext cx="1485012" cy="2079017"/>
          </a:xfrm>
          <a:prstGeom prst="rect">
            <a:avLst/>
          </a:prstGeom>
        </p:spPr>
      </p:pic>
      <p:sp>
        <p:nvSpPr>
          <p:cNvPr id="25" name="文字方塊 24"/>
          <p:cNvSpPr txBox="1"/>
          <p:nvPr/>
        </p:nvSpPr>
        <p:spPr>
          <a:xfrm>
            <a:off x="571472" y="1285860"/>
            <a:ext cx="82153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A.                    B.                    C.                      D.                  E.                      F.</a:t>
            </a:r>
            <a:endParaRPr lang="zh-TW" altLang="en-US" dirty="0"/>
          </a:p>
        </p:txBody>
      </p:sp>
      <p:sp>
        <p:nvSpPr>
          <p:cNvPr id="26" name="文字方塊 25"/>
          <p:cNvSpPr txBox="1"/>
          <p:nvPr/>
        </p:nvSpPr>
        <p:spPr>
          <a:xfrm>
            <a:off x="500034" y="3841937"/>
            <a:ext cx="82153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G.                    H.                     I.                      J.                    K.                      L.</a:t>
            </a:r>
            <a:endParaRPr lang="zh-TW" altLang="en-US" dirty="0"/>
          </a:p>
        </p:txBody>
      </p:sp>
      <p:sp>
        <p:nvSpPr>
          <p:cNvPr id="28" name="文字方塊 27"/>
          <p:cNvSpPr txBox="1"/>
          <p:nvPr/>
        </p:nvSpPr>
        <p:spPr>
          <a:xfrm>
            <a:off x="1285852" y="357166"/>
            <a:ext cx="66479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3600" b="1" cap="small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  <a:cs typeface="+mj-cs"/>
              </a:rPr>
              <a:t>第一眼，你對哪一本書有印象？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0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0" dur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3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4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6" dur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7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9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0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000100" y="428604"/>
            <a:ext cx="7353328" cy="857256"/>
          </a:xfrm>
        </p:spPr>
        <p:txBody>
          <a:bodyPr>
            <a:normAutofit/>
          </a:bodyPr>
          <a:lstStyle/>
          <a:p>
            <a:pPr algn="ctr"/>
            <a:r>
              <a:rPr lang="en-US" altLang="zh-TW" sz="4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WHY </a:t>
            </a:r>
            <a:r>
              <a:rPr lang="zh-TW" altLang="en-US" sz="4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封面設計</a:t>
            </a:r>
            <a:r>
              <a:rPr lang="en-US" altLang="zh-TW" sz="4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?</a:t>
            </a:r>
            <a:endParaRPr lang="zh-TW" altLang="en-US" sz="48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42910" y="1714488"/>
            <a:ext cx="74295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作者和讀者第一次的接觸</a:t>
            </a:r>
            <a:endParaRPr lang="zh-TW" altLang="en-US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8" name="文字方塊 7"/>
          <p:cNvSpPr txBox="1"/>
          <p:nvPr/>
        </p:nvSpPr>
        <p:spPr>
          <a:xfrm>
            <a:off x="1500166" y="3786190"/>
            <a:ext cx="26084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dirty="0" smtClean="0">
                <a:hlinkClick r:id="rId2"/>
              </a:rPr>
              <a:t>例子一：勝利愛閱</a:t>
            </a:r>
            <a:r>
              <a:rPr lang="en-US" altLang="zh-TW" dirty="0" smtClean="0">
                <a:hlinkClick r:id="rId2"/>
              </a:rPr>
              <a:t>e</a:t>
            </a:r>
            <a:r>
              <a:rPr lang="zh-TW" altLang="en-US" dirty="0" smtClean="0">
                <a:hlinkClick r:id="rId2"/>
              </a:rPr>
              <a:t>作家</a:t>
            </a:r>
            <a:endParaRPr lang="zh-TW" altLang="en-US" dirty="0" smtClean="0"/>
          </a:p>
          <a:p>
            <a:endParaRPr lang="zh-TW" altLang="en-US" dirty="0"/>
          </a:p>
        </p:txBody>
      </p:sp>
      <p:sp>
        <p:nvSpPr>
          <p:cNvPr id="9" name="矩形 8"/>
          <p:cNvSpPr/>
          <p:nvPr/>
        </p:nvSpPr>
        <p:spPr>
          <a:xfrm>
            <a:off x="642910" y="2857496"/>
            <a:ext cx="592935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書店平台 </a:t>
            </a:r>
            <a:r>
              <a:rPr lang="en-US" altLang="zh-TW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vs. </a:t>
            </a:r>
            <a:r>
              <a:rPr lang="zh-TW" altLang="en-U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網路書店</a:t>
            </a:r>
            <a:endParaRPr lang="zh-TW" altLang="en-US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7" name="文字方塊 6"/>
          <p:cNvSpPr txBox="1"/>
          <p:nvPr/>
        </p:nvSpPr>
        <p:spPr>
          <a:xfrm>
            <a:off x="4214810" y="3774048"/>
            <a:ext cx="226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dirty="0" smtClean="0">
                <a:hlinkClick r:id="rId3"/>
              </a:rPr>
              <a:t>例子二：博客來書店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928662" y="357166"/>
            <a:ext cx="7467600" cy="857248"/>
          </a:xfrm>
        </p:spPr>
        <p:txBody>
          <a:bodyPr/>
          <a:lstStyle/>
          <a:p>
            <a:pPr algn="ctr"/>
            <a:r>
              <a:rPr lang="zh-TW" altLang="en-US" sz="4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封面設計幾個重要原則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>
          <a:xfrm>
            <a:off x="357158" y="1600200"/>
            <a:ext cx="8572560" cy="4873752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altLang="zh-TW" sz="3600" dirty="0" smtClean="0">
                <a:latin typeface="標楷體" pitchFamily="65" charset="-120"/>
                <a:ea typeface="標楷體" pitchFamily="65" charset="-120"/>
              </a:rPr>
              <a:t>1</a:t>
            </a:r>
            <a:r>
              <a:rPr lang="zh-TW" altLang="en-US" sz="3600" dirty="0" smtClean="0">
                <a:latin typeface="標楷體" pitchFamily="65" charset="-120"/>
                <a:ea typeface="標楷體" pitchFamily="65" charset="-120"/>
              </a:rPr>
              <a:t>．</a:t>
            </a:r>
            <a:r>
              <a:rPr lang="zh-TW" altLang="en-US" sz="3600" b="1" dirty="0" smtClean="0">
                <a:solidFill>
                  <a:srgbClr val="C00000"/>
                </a:solidFill>
                <a:latin typeface="標楷體" pitchFamily="65" charset="-120"/>
                <a:ea typeface="標楷體" pitchFamily="65" charset="-120"/>
              </a:rPr>
              <a:t>封面主標題是最重要的元素。</a:t>
            </a:r>
            <a:endParaRPr lang="en-US" altLang="zh-TW" sz="3600" b="1" dirty="0" smtClean="0">
              <a:solidFill>
                <a:srgbClr val="C00000"/>
              </a:solidFill>
              <a:latin typeface="標楷體" pitchFamily="65" charset="-120"/>
              <a:ea typeface="標楷體" pitchFamily="65" charset="-120"/>
            </a:endParaRPr>
          </a:p>
          <a:p>
            <a:pPr marL="0" indent="0">
              <a:buNone/>
            </a:pPr>
            <a:r>
              <a:rPr lang="en-US" altLang="zh-TW" sz="3600" dirty="0" smtClean="0">
                <a:latin typeface="標楷體" pitchFamily="65" charset="-120"/>
                <a:ea typeface="標楷體" pitchFamily="65" charset="-120"/>
              </a:rPr>
              <a:t>2</a:t>
            </a:r>
            <a:r>
              <a:rPr lang="zh-TW" altLang="en-US" sz="3600" dirty="0" smtClean="0">
                <a:latin typeface="標楷體" pitchFamily="65" charset="-120"/>
                <a:ea typeface="標楷體" pitchFamily="65" charset="-120"/>
              </a:rPr>
              <a:t>．封面主標題應該傳達一些利益，它是讀者</a:t>
            </a:r>
            <a:endParaRPr lang="en-US" altLang="zh-TW" sz="3600" dirty="0" smtClean="0">
              <a:latin typeface="標楷體" pitchFamily="65" charset="-120"/>
              <a:ea typeface="標楷體" pitchFamily="65" charset="-120"/>
            </a:endParaRPr>
          </a:p>
          <a:p>
            <a:pPr marL="0" indent="0">
              <a:buNone/>
            </a:pPr>
            <a:r>
              <a:rPr lang="zh-TW" altLang="en-US" sz="3600" dirty="0" smtClean="0">
                <a:latin typeface="標楷體" pitchFamily="65" charset="-120"/>
                <a:ea typeface="標楷體" pitchFamily="65" charset="-120"/>
              </a:rPr>
              <a:t>   為什麼正好買這本書</a:t>
            </a:r>
            <a:r>
              <a:rPr lang="en-US" altLang="zh-TW" sz="3600" dirty="0" smtClean="0">
                <a:latin typeface="標楷體" pitchFamily="65" charset="-120"/>
                <a:ea typeface="標楷體" pitchFamily="65" charset="-120"/>
              </a:rPr>
              <a:t>(</a:t>
            </a:r>
            <a:r>
              <a:rPr lang="zh-TW" altLang="en-US" sz="3600" dirty="0" smtClean="0">
                <a:latin typeface="標楷體" pitchFamily="65" charset="-120"/>
                <a:ea typeface="標楷體" pitchFamily="65" charset="-120"/>
              </a:rPr>
              <a:t>雜誌</a:t>
            </a:r>
            <a:r>
              <a:rPr lang="en-US" altLang="zh-TW" sz="3600" dirty="0" smtClean="0">
                <a:latin typeface="標楷體" pitchFamily="65" charset="-120"/>
                <a:ea typeface="標楷體" pitchFamily="65" charset="-120"/>
              </a:rPr>
              <a:t>)</a:t>
            </a:r>
            <a:r>
              <a:rPr lang="zh-TW" altLang="en-US" sz="3600" dirty="0" smtClean="0">
                <a:latin typeface="標楷體" pitchFamily="65" charset="-120"/>
                <a:ea typeface="標楷體" pitchFamily="65" charset="-120"/>
              </a:rPr>
              <a:t>的理由。</a:t>
            </a:r>
            <a:endParaRPr lang="en-US" altLang="zh-TW" sz="3600" dirty="0" smtClean="0">
              <a:latin typeface="標楷體" pitchFamily="65" charset="-120"/>
              <a:ea typeface="標楷體" pitchFamily="65" charset="-120"/>
            </a:endParaRPr>
          </a:p>
          <a:p>
            <a:pPr marL="0" indent="0">
              <a:buNone/>
            </a:pPr>
            <a:r>
              <a:rPr lang="en-US" altLang="zh-TW" sz="3600" dirty="0" smtClean="0">
                <a:latin typeface="標楷體" pitchFamily="65" charset="-120"/>
                <a:ea typeface="標楷體" pitchFamily="65" charset="-120"/>
              </a:rPr>
              <a:t>3</a:t>
            </a:r>
            <a:r>
              <a:rPr lang="zh-TW" altLang="en-US" sz="3600" dirty="0" smtClean="0">
                <a:latin typeface="標楷體" pitchFamily="65" charset="-120"/>
                <a:ea typeface="標楷體" pitchFamily="65" charset="-120"/>
              </a:rPr>
              <a:t>．封面主標題應該直接，購買者不會花時間 </a:t>
            </a:r>
            <a:endParaRPr lang="en-US" altLang="zh-TW" sz="3600" dirty="0" smtClean="0">
              <a:latin typeface="標楷體" pitchFamily="65" charset="-120"/>
              <a:ea typeface="標楷體" pitchFamily="65" charset="-120"/>
            </a:endParaRPr>
          </a:p>
          <a:p>
            <a:pPr marL="0" indent="0">
              <a:buNone/>
            </a:pPr>
            <a:r>
              <a:rPr lang="zh-TW" altLang="en-US" sz="3600" dirty="0" smtClean="0">
                <a:latin typeface="標楷體" pitchFamily="65" charset="-120"/>
                <a:ea typeface="標楷體" pitchFamily="65" charset="-120"/>
              </a:rPr>
              <a:t>   去分辨雙關語及它真正要表達的意思。</a:t>
            </a:r>
            <a:endParaRPr lang="en-US" altLang="zh-TW" sz="3600" dirty="0" smtClean="0">
              <a:latin typeface="標楷體" pitchFamily="65" charset="-120"/>
              <a:ea typeface="標楷體" pitchFamily="65" charset="-120"/>
            </a:endParaRPr>
          </a:p>
          <a:p>
            <a:pPr marL="0" indent="0">
              <a:buNone/>
            </a:pPr>
            <a:r>
              <a:rPr lang="en-US" altLang="zh-TW" sz="3600" dirty="0" smtClean="0">
                <a:latin typeface="標楷體" pitchFamily="65" charset="-120"/>
                <a:ea typeface="標楷體" pitchFamily="65" charset="-120"/>
              </a:rPr>
              <a:t>4</a:t>
            </a:r>
            <a:r>
              <a:rPr lang="zh-TW" altLang="en-US" sz="3600" dirty="0" smtClean="0">
                <a:latin typeface="標楷體" pitchFamily="65" charset="-120"/>
                <a:ea typeface="標楷體" pitchFamily="65" charset="-120"/>
              </a:rPr>
              <a:t>．</a:t>
            </a:r>
            <a:r>
              <a:rPr lang="zh-TW" altLang="en-US" sz="3600" b="1" dirty="0" smtClean="0">
                <a:solidFill>
                  <a:srgbClr val="C00000"/>
                </a:solidFill>
                <a:latin typeface="標楷體" pitchFamily="65" charset="-120"/>
                <a:ea typeface="標楷體" pitchFamily="65" charset="-120"/>
              </a:rPr>
              <a:t>封面主標題比封面圖片更重要。</a:t>
            </a:r>
            <a:endParaRPr lang="en-US" altLang="zh-TW" sz="3600" b="1" dirty="0" smtClean="0">
              <a:solidFill>
                <a:srgbClr val="C00000"/>
              </a:solidFill>
              <a:latin typeface="標楷體" pitchFamily="65" charset="-120"/>
              <a:ea typeface="標楷體" pitchFamily="65" charset="-120"/>
            </a:endParaRPr>
          </a:p>
          <a:p>
            <a:pPr marL="0" indent="0">
              <a:buNone/>
            </a:pPr>
            <a:r>
              <a:rPr lang="en-US" altLang="zh-TW" sz="3600" dirty="0" smtClean="0">
                <a:latin typeface="標楷體" pitchFamily="65" charset="-120"/>
                <a:ea typeface="標楷體" pitchFamily="65" charset="-120"/>
              </a:rPr>
              <a:t>5</a:t>
            </a:r>
            <a:r>
              <a:rPr lang="zh-TW" altLang="en-US" sz="3600" dirty="0" smtClean="0">
                <a:latin typeface="標楷體" pitchFamily="65" charset="-120"/>
                <a:ea typeface="標楷體" pitchFamily="65" charset="-120"/>
              </a:rPr>
              <a:t>．封面圖片或圖表應該與封面主題一致。</a:t>
            </a:r>
            <a:r>
              <a:rPr lang="zh-TW" altLang="en-US" dirty="0" smtClean="0"/>
              <a:t/>
            </a:r>
            <a:br>
              <a:rPr lang="zh-TW" altLang="en-US" dirty="0" smtClean="0"/>
            </a:br>
            <a:r>
              <a:rPr lang="zh-TW" altLang="en-US" dirty="0" smtClean="0"/>
              <a:t/>
            </a:r>
            <a:br>
              <a:rPr lang="zh-TW" altLang="en-US" dirty="0" smtClean="0"/>
            </a:br>
            <a:r>
              <a:rPr lang="zh-TW" altLang="en-US" dirty="0" smtClean="0"/>
              <a:t/>
            </a:r>
            <a:br>
              <a:rPr lang="zh-TW" altLang="en-US" dirty="0" smtClean="0"/>
            </a:br>
            <a:r>
              <a:rPr lang="zh-TW" altLang="en-US" dirty="0" smtClean="0"/>
              <a:t>�</a:t>
            </a:r>
          </a:p>
          <a:p>
            <a:pPr>
              <a:buNone/>
            </a:pP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 descr="0010529466_bc_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4850" y="0"/>
            <a:ext cx="45743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57158" y="1857364"/>
            <a:ext cx="8286808" cy="1011222"/>
          </a:xfrm>
        </p:spPr>
        <p:txBody>
          <a:bodyPr>
            <a:noAutofit/>
          </a:bodyPr>
          <a:lstStyle/>
          <a:p>
            <a:pPr algn="ctr"/>
            <a:r>
              <a:rPr lang="zh-TW" altLang="en-US" sz="7200" b="1" dirty="0" smtClean="0">
                <a:solidFill>
                  <a:srgbClr val="1818C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設計封面與文案</a:t>
            </a:r>
            <a:endParaRPr lang="zh-TW" altLang="en-US" sz="7200" b="1" dirty="0">
              <a:solidFill>
                <a:srgbClr val="1818C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addons.books.com.tw/G/001/bc/1/0010536231_bc_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-158392"/>
            <a:ext cx="6329071" cy="7016392"/>
          </a:xfrm>
          <a:prstGeom prst="rect">
            <a:avLst/>
          </a:prstGeom>
          <a:noFill/>
        </p:spPr>
      </p:pic>
      <p:sp>
        <p:nvSpPr>
          <p:cNvPr id="9" name="五邊形 8"/>
          <p:cNvSpPr/>
          <p:nvPr/>
        </p:nvSpPr>
        <p:spPr>
          <a:xfrm>
            <a:off x="208200" y="1527522"/>
            <a:ext cx="1959977" cy="500066"/>
          </a:xfrm>
          <a:prstGeom prst="homePlat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dirty="0" smtClean="0">
                <a:latin typeface="標楷體" pitchFamily="65" charset="-120"/>
                <a:ea typeface="標楷體" pitchFamily="65" charset="-120"/>
              </a:rPr>
              <a:t>主標題</a:t>
            </a:r>
            <a:endParaRPr lang="zh-TW" altLang="en-US" sz="3200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0" name="五邊形 9"/>
          <p:cNvSpPr/>
          <p:nvPr/>
        </p:nvSpPr>
        <p:spPr>
          <a:xfrm>
            <a:off x="295362" y="4607062"/>
            <a:ext cx="1643074" cy="500066"/>
          </a:xfrm>
          <a:prstGeom prst="homePlat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dirty="0" smtClean="0">
                <a:latin typeface="標楷體" pitchFamily="65" charset="-120"/>
                <a:ea typeface="標楷體" pitchFamily="65" charset="-120"/>
              </a:rPr>
              <a:t>圖 片</a:t>
            </a:r>
            <a:endParaRPr lang="zh-TW" altLang="en-US" sz="2800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1" name="五邊形 10"/>
          <p:cNvSpPr/>
          <p:nvPr/>
        </p:nvSpPr>
        <p:spPr>
          <a:xfrm rot="10800000">
            <a:off x="7286644" y="1285860"/>
            <a:ext cx="1643074" cy="500066"/>
          </a:xfrm>
          <a:prstGeom prst="homePlat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400" dirty="0" smtClean="0">
                <a:latin typeface="標楷體" pitchFamily="65" charset="-120"/>
                <a:ea typeface="標楷體" pitchFamily="65" charset="-120"/>
              </a:rPr>
              <a:t>圖片</a:t>
            </a:r>
            <a:endParaRPr lang="zh-TW" altLang="en-US" sz="2400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3" name="矩形圖說文字 12"/>
          <p:cNvSpPr/>
          <p:nvPr/>
        </p:nvSpPr>
        <p:spPr>
          <a:xfrm>
            <a:off x="4714876" y="2786058"/>
            <a:ext cx="4429124" cy="785818"/>
          </a:xfrm>
          <a:prstGeom prst="wedgeRectCallout">
            <a:avLst>
              <a:gd name="adj1" fmla="val -16162"/>
              <a:gd name="adj2" fmla="val 6578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>
                <a:latin typeface="標楷體" pitchFamily="65" charset="-120"/>
                <a:ea typeface="標楷體" pitchFamily="65" charset="-120"/>
              </a:rPr>
              <a:t>「文案」包含書名、作者頭銜、內容簡介、推薦人的姓名和背景、優惠訊息</a:t>
            </a:r>
            <a:endParaRPr lang="zh-TW" altLang="en-US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4" name="橢圓 13"/>
          <p:cNvSpPr/>
          <p:nvPr/>
        </p:nvSpPr>
        <p:spPr>
          <a:xfrm>
            <a:off x="5072066" y="4143380"/>
            <a:ext cx="3000396" cy="221457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5" name="橢圓 14"/>
          <p:cNvSpPr/>
          <p:nvPr/>
        </p:nvSpPr>
        <p:spPr>
          <a:xfrm>
            <a:off x="1285852" y="3714752"/>
            <a:ext cx="3000396" cy="121442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6" name="橢圓 15"/>
          <p:cNvSpPr/>
          <p:nvPr/>
        </p:nvSpPr>
        <p:spPr>
          <a:xfrm>
            <a:off x="5857884" y="3714752"/>
            <a:ext cx="1847864" cy="50006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57224" y="214290"/>
            <a:ext cx="7467600" cy="1011222"/>
          </a:xfrm>
        </p:spPr>
        <p:txBody>
          <a:bodyPr>
            <a:normAutofit/>
          </a:bodyPr>
          <a:lstStyle/>
          <a:p>
            <a:pPr algn="ctr"/>
            <a:r>
              <a:rPr lang="zh-TW" altLang="en-US" sz="3600" b="1" dirty="0" smtClean="0">
                <a:solidFill>
                  <a:srgbClr val="1818C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itchFamily="65" charset="-120"/>
                <a:ea typeface="標楷體" pitchFamily="65" charset="-120"/>
              </a:rPr>
              <a:t>設計自己的封面與文案</a:t>
            </a:r>
            <a:endParaRPr lang="zh-TW" altLang="en-US" sz="3600" b="1" dirty="0">
              <a:solidFill>
                <a:srgbClr val="1818C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457200" indent="-457200"/>
            <a:r>
              <a:rPr lang="zh-TW" altLang="en-US" sz="2800" dirty="0" smtClean="0">
                <a:latin typeface="標楷體" pitchFamily="65" charset="-120"/>
                <a:ea typeface="標楷體" pitchFamily="65" charset="-120"/>
              </a:rPr>
              <a:t>請用</a:t>
            </a:r>
            <a:r>
              <a:rPr lang="en-US" altLang="zh-TW" sz="2800" dirty="0" smtClean="0">
                <a:latin typeface="標楷體" pitchFamily="65" charset="-120"/>
                <a:ea typeface="標楷體" pitchFamily="65" charset="-120"/>
              </a:rPr>
              <a:t>A4</a:t>
            </a:r>
            <a:r>
              <a:rPr lang="zh-TW" altLang="en-US" sz="2800" dirty="0" smtClean="0">
                <a:latin typeface="標楷體" pitchFamily="65" charset="-120"/>
                <a:ea typeface="標楷體" pitchFamily="65" charset="-120"/>
              </a:rPr>
              <a:t>大小</a:t>
            </a:r>
            <a:r>
              <a:rPr lang="en-US" altLang="zh-TW" sz="2800" dirty="0" smtClean="0">
                <a:latin typeface="標楷體" pitchFamily="65" charset="-120"/>
                <a:ea typeface="標楷體" pitchFamily="65" charset="-120"/>
              </a:rPr>
              <a:t>(</a:t>
            </a:r>
            <a:r>
              <a:rPr lang="zh-TW" altLang="en-US" sz="2800" dirty="0" smtClean="0">
                <a:latin typeface="標楷體" pitchFamily="65" charset="-120"/>
                <a:ea typeface="標楷體" pitchFamily="65" charset="-120"/>
              </a:rPr>
              <a:t>直式</a:t>
            </a:r>
            <a:r>
              <a:rPr lang="en-US" altLang="zh-TW" sz="2800" dirty="0" smtClean="0">
                <a:latin typeface="標楷體" pitchFamily="65" charset="-120"/>
                <a:ea typeface="標楷體" pitchFamily="65" charset="-120"/>
              </a:rPr>
              <a:t>)</a:t>
            </a:r>
            <a:r>
              <a:rPr lang="zh-TW" altLang="en-US" sz="2800" dirty="0" smtClean="0">
                <a:latin typeface="標楷體" pitchFamily="65" charset="-120"/>
                <a:ea typeface="標楷體" pitchFamily="65" charset="-120"/>
              </a:rPr>
              <a:t> 設計自己的封面</a:t>
            </a:r>
            <a:endParaRPr lang="en-US" altLang="zh-TW" sz="2800" dirty="0" smtClean="0">
              <a:latin typeface="標楷體" pitchFamily="65" charset="-120"/>
              <a:ea typeface="標楷體" pitchFamily="65" charset="-120"/>
            </a:endParaRPr>
          </a:p>
          <a:p>
            <a:pPr marL="457200" indent="-457200"/>
            <a:r>
              <a:rPr lang="zh-TW" altLang="en-US" sz="2800" dirty="0" smtClean="0">
                <a:latin typeface="標楷體" pitchFamily="65" charset="-120"/>
                <a:ea typeface="標楷體" pitchFamily="65" charset="-120"/>
              </a:rPr>
              <a:t>材料不拘、表現方式不拘，但請滿版設計</a:t>
            </a:r>
            <a:endParaRPr lang="en-US" altLang="zh-TW" sz="2800" dirty="0" smtClean="0">
              <a:latin typeface="標楷體" pitchFamily="65" charset="-120"/>
              <a:ea typeface="標楷體" pitchFamily="65" charset="-120"/>
            </a:endParaRPr>
          </a:p>
          <a:p>
            <a:pPr marL="457200" indent="-457200"/>
            <a:r>
              <a:rPr lang="en-US" altLang="zh-TW" sz="2800" dirty="0" smtClean="0">
                <a:latin typeface="標楷體" pitchFamily="65" charset="-120"/>
                <a:ea typeface="標楷體" pitchFamily="65" charset="-120"/>
              </a:rPr>
              <a:t>(</a:t>
            </a:r>
            <a:r>
              <a:rPr lang="zh-TW" altLang="en-US" sz="2800" dirty="0" smtClean="0">
                <a:latin typeface="標楷體" pitchFamily="65" charset="-120"/>
                <a:ea typeface="標楷體" pitchFamily="65" charset="-120"/>
              </a:rPr>
              <a:t>必需要有</a:t>
            </a:r>
            <a:r>
              <a:rPr lang="en-US" altLang="zh-TW" sz="2800" dirty="0" smtClean="0">
                <a:latin typeface="標楷體" pitchFamily="65" charset="-120"/>
                <a:ea typeface="標楷體" pitchFamily="65" charset="-120"/>
              </a:rPr>
              <a:t>)</a:t>
            </a:r>
            <a:r>
              <a:rPr lang="zh-TW" altLang="en-US" sz="2800" dirty="0" smtClean="0">
                <a:latin typeface="標楷體" pitchFamily="65" charset="-120"/>
                <a:ea typeface="標楷體" pitchFamily="65" charset="-120"/>
              </a:rPr>
              <a:t> 主標題、作者姓名</a:t>
            </a:r>
            <a:endParaRPr lang="en-US" altLang="zh-TW" sz="2800" dirty="0" smtClean="0">
              <a:latin typeface="標楷體" pitchFamily="65" charset="-120"/>
              <a:ea typeface="標楷體" pitchFamily="65" charset="-120"/>
            </a:endParaRPr>
          </a:p>
          <a:p>
            <a:pPr marL="822960" lvl="1" indent="-457200">
              <a:buNone/>
            </a:pPr>
            <a:r>
              <a:rPr lang="zh-TW" altLang="en-US" sz="2500" dirty="0" smtClean="0">
                <a:latin typeface="標楷體" pitchFamily="65" charset="-120"/>
                <a:ea typeface="標楷體" pitchFamily="65" charset="-120"/>
              </a:rPr>
              <a:t> </a:t>
            </a:r>
            <a:r>
              <a:rPr lang="en-US" altLang="zh-TW" sz="2500" dirty="0" smtClean="0">
                <a:latin typeface="標楷體" pitchFamily="65" charset="-120"/>
                <a:ea typeface="標楷體" pitchFamily="65" charset="-120"/>
              </a:rPr>
              <a:t>(</a:t>
            </a:r>
            <a:r>
              <a:rPr lang="zh-TW" altLang="en-US" sz="2500" dirty="0" smtClean="0">
                <a:latin typeface="標楷體" pitchFamily="65" charset="-120"/>
                <a:ea typeface="標楷體" pitchFamily="65" charset="-120"/>
              </a:rPr>
              <a:t>視需要加入</a:t>
            </a:r>
            <a:r>
              <a:rPr lang="en-US" altLang="zh-TW" sz="2500" dirty="0" smtClean="0">
                <a:latin typeface="標楷體" pitchFamily="65" charset="-120"/>
                <a:ea typeface="標楷體" pitchFamily="65" charset="-120"/>
              </a:rPr>
              <a:t>)</a:t>
            </a:r>
            <a:r>
              <a:rPr lang="zh-TW" altLang="en-US" sz="2500" dirty="0" smtClean="0">
                <a:latin typeface="標楷體" pitchFamily="65" charset="-120"/>
                <a:ea typeface="標楷體" pitchFamily="65" charset="-120"/>
              </a:rPr>
              <a:t> 圖案、文案</a:t>
            </a:r>
            <a:endParaRPr lang="en-US" altLang="zh-TW" sz="2500" dirty="0" smtClean="0">
              <a:latin typeface="標楷體" pitchFamily="65" charset="-120"/>
              <a:ea typeface="標楷體" pitchFamily="65" charset="-120"/>
            </a:endParaRPr>
          </a:p>
          <a:p>
            <a:pPr marL="457200" indent="-457200"/>
            <a:r>
              <a:rPr lang="zh-TW" altLang="en-US" sz="2800" dirty="0" smtClean="0">
                <a:latin typeface="標楷體" pitchFamily="65" charset="-120"/>
                <a:ea typeface="標楷體" pitchFamily="65" charset="-120"/>
              </a:rPr>
              <a:t>用色儘量清楚、鮮明</a:t>
            </a:r>
            <a:endParaRPr lang="en-US" altLang="zh-TW" sz="2800" dirty="0" smtClean="0">
              <a:latin typeface="標楷體" pitchFamily="65" charset="-120"/>
              <a:ea typeface="標楷體" pitchFamily="65" charset="-120"/>
            </a:endParaRPr>
          </a:p>
          <a:p>
            <a:pPr marL="457200" indent="-457200"/>
            <a:r>
              <a:rPr lang="zh-TW" altLang="en-US" sz="2800" dirty="0" smtClean="0">
                <a:latin typeface="標楷體" pitchFamily="65" charset="-120"/>
                <a:ea typeface="標楷體" pitchFamily="65" charset="-120"/>
              </a:rPr>
              <a:t>我們預計利用美勞課進行，完成後拍照存檔後，變成你書本的封面</a:t>
            </a:r>
            <a:endParaRPr lang="en-US" altLang="zh-TW" sz="2800" dirty="0" smtClean="0">
              <a:latin typeface="標楷體" pitchFamily="65" charset="-120"/>
              <a:ea typeface="標楷體" pitchFamily="65" charset="-120"/>
            </a:endParaRPr>
          </a:p>
          <a:p>
            <a:pPr marL="457200" indent="-457200">
              <a:buNone/>
            </a:pPr>
            <a:endParaRPr lang="en-US" altLang="zh-TW" dirty="0" smtClean="0"/>
          </a:p>
          <a:p>
            <a:pPr marL="457200" indent="-457200">
              <a:buNone/>
            </a:pPr>
            <a:endParaRPr lang="en-US" altLang="zh-TW" dirty="0" smtClean="0"/>
          </a:p>
          <a:p>
            <a:pPr marL="457200" indent="-457200">
              <a:buAutoNum type="arabicPeriod"/>
            </a:pPr>
            <a:endParaRPr lang="en-US" altLang="zh-TW" dirty="0" smtClean="0"/>
          </a:p>
          <a:p>
            <a:pPr marL="457200" indent="-457200">
              <a:buAutoNum type="arabicPeriod"/>
            </a:pPr>
            <a:endParaRPr lang="zh-TW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壁窗">
  <a:themeElements>
    <a:clrScheme name="壁窗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壁窗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壁窗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1079</TotalTime>
  <Words>387</Words>
  <Application>Microsoft Office PowerPoint</Application>
  <PresentationFormat>如螢幕大小 (4:3)</PresentationFormat>
  <Paragraphs>35</Paragraphs>
  <Slides>10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10</vt:i4>
      </vt:variant>
    </vt:vector>
  </HeadingPairs>
  <TitlesOfParts>
    <vt:vector size="11" baseType="lpstr">
      <vt:lpstr>壁窗</vt:lpstr>
      <vt:lpstr>投影片 1</vt:lpstr>
      <vt:lpstr>  故事小精靈 -- 邁向作家之路 --  談書的封面設計</vt:lpstr>
      <vt:lpstr>投影片 3</vt:lpstr>
      <vt:lpstr>WHY 封面設計?</vt:lpstr>
      <vt:lpstr>封面設計幾個重要原則</vt:lpstr>
      <vt:lpstr>投影片 6</vt:lpstr>
      <vt:lpstr>設計封面與文案</vt:lpstr>
      <vt:lpstr>投影片 8</vt:lpstr>
      <vt:lpstr>設計自己的封面與文案</vt:lpstr>
      <vt:lpstr>封面設計與文案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投影片 1</dc:title>
  <cp:lastModifiedBy>jason</cp:lastModifiedBy>
  <cp:revision>235</cp:revision>
  <dcterms:modified xsi:type="dcterms:W3CDTF">2015-03-24T05:00:42Z</dcterms:modified>
</cp:coreProperties>
</file>