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55" d="100"/>
          <a:sy n="55" d="100"/>
        </p:scale>
        <p:origin x="581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30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6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360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5823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034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4342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54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1044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1501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6588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519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C49D8-8743-4B5A-8664-A4BDDE4F4326}" type="datetimeFigureOut">
              <a:rPr lang="zh-TW" altLang="en-US" smtClean="0"/>
              <a:t>2017/2/21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D296C-8B41-4C0D-9238-A7E49D4CD7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352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44379" y="3723158"/>
            <a:ext cx="10687988" cy="449894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1.</a:t>
            </a:r>
            <a:r>
              <a:rPr lang="zh-TW" altLang="en-US" dirty="0" smtClean="0"/>
              <a:t>小說編寫與排版</a:t>
            </a:r>
            <a:r>
              <a:rPr lang="en-US" altLang="zh-TW" dirty="0" smtClean="0"/>
              <a:t>(6-7</a:t>
            </a:r>
            <a:r>
              <a:rPr lang="zh-TW" altLang="en-US" dirty="0" smtClean="0"/>
              <a:t>節</a:t>
            </a:r>
            <a:r>
              <a:rPr lang="en-US" altLang="zh-TW" dirty="0" smtClean="0"/>
              <a:t>)</a:t>
            </a:r>
            <a:br>
              <a:rPr lang="en-US" altLang="zh-TW" dirty="0" smtClean="0"/>
            </a:br>
            <a:r>
              <a:rPr lang="zh-TW" altLang="en-US" dirty="0" smtClean="0"/>
              <a:t>   </a:t>
            </a:r>
            <a:r>
              <a:rPr lang="zh-TW" altLang="en-US" sz="4000" dirty="0" smtClean="0"/>
              <a:t>背景、插圖、動畫設計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dirty="0" smtClean="0"/>
              <a:t>2.Excel </a:t>
            </a:r>
            <a:r>
              <a:rPr lang="zh-TW" altLang="en-US" dirty="0" smtClean="0"/>
              <a:t>數據分析</a:t>
            </a:r>
            <a:r>
              <a:rPr lang="en-US" altLang="zh-TW" dirty="0" smtClean="0"/>
              <a:t>(4</a:t>
            </a:r>
            <a:r>
              <a:rPr lang="zh-TW" altLang="en-US" dirty="0" smtClean="0"/>
              <a:t>節</a:t>
            </a:r>
            <a:r>
              <a:rPr lang="en-US" altLang="zh-TW" dirty="0" smtClean="0"/>
              <a:t>)</a:t>
            </a:r>
            <a:br>
              <a:rPr lang="en-US" altLang="zh-TW" dirty="0" smtClean="0"/>
            </a:br>
            <a:r>
              <a:rPr lang="zh-TW" altLang="en-US" dirty="0" smtClean="0"/>
              <a:t>   </a:t>
            </a:r>
            <a:r>
              <a:rPr lang="zh-TW" altLang="en-US" sz="4000" dirty="0"/>
              <a:t>利用氣象局公開</a:t>
            </a:r>
            <a:r>
              <a:rPr lang="zh-TW" altLang="en-US" sz="4000" dirty="0" smtClean="0"/>
              <a:t>資訊資訊，</a:t>
            </a:r>
            <a:r>
              <a:rPr lang="zh-TW" altLang="en-US" sz="4000" dirty="0"/>
              <a:t>學習</a:t>
            </a:r>
            <a:r>
              <a:rPr lang="en-US" altLang="zh-TW" sz="4000" dirty="0"/>
              <a:t>excel </a:t>
            </a:r>
            <a:r>
              <a:rPr lang="zh-TW" altLang="en-US" sz="4000" dirty="0" smtClean="0"/>
              <a:t>分析圖表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zh-TW" altLang="en-US" dirty="0" smtClean="0"/>
              <a:t> </a:t>
            </a:r>
            <a:r>
              <a:rPr lang="en-US" altLang="zh-TW" dirty="0" smtClean="0"/>
              <a:t>3.Scratch (4-5</a:t>
            </a:r>
            <a:r>
              <a:rPr lang="zh-TW" altLang="en-US" dirty="0" smtClean="0"/>
              <a:t>節</a:t>
            </a:r>
            <a:r>
              <a:rPr lang="en-US" altLang="zh-TW" dirty="0" smtClean="0"/>
              <a:t>)</a:t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en-US" sz="4000" dirty="0"/>
              <a:t>簡易程式設計入門</a:t>
            </a: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592642" y="344125"/>
            <a:ext cx="4976735" cy="866930"/>
          </a:xfrm>
        </p:spPr>
        <p:txBody>
          <a:bodyPr>
            <a:noAutofit/>
          </a:bodyPr>
          <a:lstStyle/>
          <a:p>
            <a:r>
              <a:rPr lang="zh-TW" altLang="en-US" sz="5000" dirty="0" smtClean="0">
                <a:solidFill>
                  <a:srgbClr val="0070C0"/>
                </a:solidFill>
              </a:rPr>
              <a:t>下學期課程說明</a:t>
            </a:r>
            <a:endParaRPr lang="zh-TW" altLang="en-US" sz="5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63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999" y="2678952"/>
            <a:ext cx="1738859" cy="14540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/>
              <a:t>封面</a:t>
            </a:r>
            <a:endParaRPr lang="zh-TW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936736" y="2692985"/>
            <a:ext cx="1738859" cy="14540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/>
              <a:t>目錄</a:t>
            </a:r>
          </a:p>
        </p:txBody>
      </p:sp>
      <p:sp>
        <p:nvSpPr>
          <p:cNvPr id="7" name="流程圖: 多重文件 6"/>
          <p:cNvSpPr/>
          <p:nvPr/>
        </p:nvSpPr>
        <p:spPr>
          <a:xfrm>
            <a:off x="6160955" y="2273261"/>
            <a:ext cx="3327816" cy="2293495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/>
              <a:t>故事各</a:t>
            </a:r>
            <a:r>
              <a:rPr lang="zh-TW" altLang="en-US" sz="3200" dirty="0" smtClean="0"/>
              <a:t>章節</a:t>
            </a:r>
            <a:endParaRPr lang="en-US" altLang="zh-TW" sz="3200" dirty="0" smtClean="0"/>
          </a:p>
          <a:p>
            <a:pPr algn="ctr"/>
            <a:r>
              <a:rPr lang="en-US" altLang="zh-TW" sz="3200" dirty="0" smtClean="0"/>
              <a:t>(</a:t>
            </a:r>
            <a:r>
              <a:rPr lang="zh-TW" altLang="en-US" sz="3200" dirty="0" smtClean="0"/>
              <a:t>至少三頁</a:t>
            </a:r>
            <a:r>
              <a:rPr lang="en-US" altLang="zh-TW" sz="3200" dirty="0" smtClean="0"/>
              <a:t>)</a:t>
            </a:r>
            <a:endParaRPr lang="zh-TW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10167844" y="2706838"/>
            <a:ext cx="1738859" cy="14540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/>
              <a:t>心得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1712520" y="1105507"/>
            <a:ext cx="1738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000" dirty="0" smtClean="0">
                <a:solidFill>
                  <a:srgbClr val="00B0F0"/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動畫設計</a:t>
            </a:r>
            <a:endParaRPr lang="zh-TW" altLang="en-US" sz="3000" dirty="0">
              <a:solidFill>
                <a:srgbClr val="00B0F0"/>
              </a:solidFill>
              <a:latin typeface="華康特粗楷體" panose="02010609010101010101" pitchFamily="49" charset="-120"/>
              <a:ea typeface="華康特粗楷體" panose="02010609010101010101" pitchFamily="49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822893" y="1158287"/>
            <a:ext cx="1738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000" dirty="0">
                <a:solidFill>
                  <a:srgbClr val="00B0F0"/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動畫設計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5831303" y="1149221"/>
            <a:ext cx="40664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000" dirty="0">
                <a:solidFill>
                  <a:srgbClr val="00B0F0"/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色調、文字與圖片安排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10167844" y="1158287"/>
            <a:ext cx="1738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000" dirty="0" smtClean="0">
                <a:solidFill>
                  <a:srgbClr val="00B0F0"/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心得撰寫</a:t>
            </a:r>
            <a:endParaRPr lang="zh-TW" altLang="en-US" sz="3000" dirty="0">
              <a:solidFill>
                <a:srgbClr val="00B0F0"/>
              </a:solidFill>
              <a:latin typeface="華康特粗楷體" panose="02010609010101010101" pitchFamily="49" charset="-120"/>
              <a:ea typeface="華康特粗楷體" panose="02010609010101010101" pitchFamily="49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600949" y="425946"/>
            <a:ext cx="776415" cy="2554545"/>
          </a:xfrm>
          <a:prstGeom prst="rect">
            <a:avLst/>
          </a:prstGeom>
          <a:pattFill prst="pct3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002060"/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學習重點</a:t>
            </a:r>
            <a:endParaRPr lang="zh-TW" altLang="en-US" sz="4000" dirty="0">
              <a:solidFill>
                <a:srgbClr val="002060"/>
              </a:solidFill>
              <a:latin typeface="華康特粗楷體" panose="02010609010101010101" pitchFamily="49" charset="-120"/>
              <a:ea typeface="華康特粗楷體" panose="02010609010101010101" pitchFamily="49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638349" y="3986577"/>
            <a:ext cx="739015" cy="2554545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solidFill>
                  <a:srgbClr val="00B050"/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評分標準</a:t>
            </a:r>
            <a:endParaRPr lang="zh-TW" altLang="en-US" sz="4000" dirty="0">
              <a:solidFill>
                <a:srgbClr val="00B050"/>
              </a:solidFill>
              <a:latin typeface="華康特粗楷體" panose="02010609010101010101" pitchFamily="49" charset="-120"/>
              <a:ea typeface="華康特粗楷體" panose="02010609010101010101" pitchFamily="49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979784" y="5514357"/>
            <a:ext cx="6830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品質   </a:t>
            </a:r>
            <a:r>
              <a:rPr lang="zh-TW" altLang="en-US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技術</a:t>
            </a:r>
            <a:r>
              <a:rPr lang="en-US" altLang="zh-TW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+</a:t>
            </a:r>
            <a:r>
              <a:rPr lang="zh-TW" altLang="en-US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作品品質</a:t>
            </a:r>
            <a:endParaRPr lang="zh-TW" altLang="en-US" sz="3600" dirty="0">
              <a:solidFill>
                <a:schemeClr val="accent6">
                  <a:lumMod val="75000"/>
                </a:schemeClr>
              </a:solidFill>
              <a:latin typeface="華康特粗楷體" panose="02010609010101010101" pitchFamily="49" charset="-120"/>
              <a:ea typeface="華康特粗楷體" panose="02010609010101010101" pitchFamily="49" charset="-12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560013" y="4674294"/>
            <a:ext cx="8231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dirty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數量</a:t>
            </a:r>
            <a:r>
              <a:rPr lang="zh-TW" altLang="en-US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    </a:t>
            </a:r>
            <a:r>
              <a:rPr lang="en-US" altLang="zh-TW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6</a:t>
            </a:r>
            <a:r>
              <a:rPr lang="zh-TW" altLang="en-US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頁以下  </a:t>
            </a:r>
            <a:r>
              <a:rPr lang="en-US" altLang="zh-TW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7-9</a:t>
            </a:r>
            <a:r>
              <a:rPr lang="zh-TW" altLang="en-US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頁  </a:t>
            </a:r>
            <a:r>
              <a:rPr lang="en-US" altLang="zh-TW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10</a:t>
            </a:r>
            <a:r>
              <a:rPr lang="zh-TW" altLang="en-US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頁</a:t>
            </a:r>
            <a:r>
              <a:rPr lang="zh-TW" altLang="en-US" sz="3600" dirty="0" smtClean="0">
                <a:solidFill>
                  <a:schemeClr val="accent6">
                    <a:lumMod val="75000"/>
                  </a:schemeClr>
                </a:solidFill>
                <a:latin typeface="華康特粗楷體" panose="02010609010101010101" pitchFamily="49" charset="-120"/>
                <a:ea typeface="華康特粗楷體" panose="02010609010101010101" pitchFamily="49" charset="-120"/>
              </a:rPr>
              <a:t>以上</a:t>
            </a:r>
            <a:endParaRPr lang="en-US" altLang="zh-TW" sz="3600" dirty="0">
              <a:solidFill>
                <a:schemeClr val="accent6">
                  <a:lumMod val="75000"/>
                </a:schemeClr>
              </a:solidFill>
              <a:latin typeface="華康特粗楷體" panose="02010609010101010101" pitchFamily="49" charset="-120"/>
              <a:ea typeface="華康特粗楷體" panose="02010609010101010101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3763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9549" y="2103984"/>
            <a:ext cx="3507698" cy="1325563"/>
          </a:xfrm>
        </p:spPr>
        <p:txBody>
          <a:bodyPr>
            <a:normAutofit/>
          </a:bodyPr>
          <a:lstStyle/>
          <a:p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885" y="540632"/>
            <a:ext cx="3482356" cy="19817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改成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28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點字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判斷一張投影片的</a:t>
            </a:r>
            <a:r>
              <a:rPr lang="zh-TW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文字量</a:t>
            </a:r>
            <a:r>
              <a:rPr lang="zh-TW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zh-TW" alt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518126" y="2988997"/>
            <a:ext cx="1737360" cy="83679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太多</a:t>
            </a:r>
            <a:endParaRPr lang="zh-TW" altLang="en-US" sz="3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0679" y="1333147"/>
            <a:ext cx="2419184" cy="13721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找出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「關鍵字」</a:t>
            </a:r>
            <a:endParaRPr lang="zh-TW" altLang="en-US" sz="36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38344" y="1691640"/>
            <a:ext cx="3287896" cy="2134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進行美工調整讓情境更完整</a:t>
            </a:r>
            <a:endParaRPr lang="zh-TW" altLang="en-US" sz="36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橢圓 7"/>
          <p:cNvSpPr/>
          <p:nvPr/>
        </p:nvSpPr>
        <p:spPr>
          <a:xfrm>
            <a:off x="2977820" y="2888210"/>
            <a:ext cx="1662550" cy="8367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太少</a:t>
            </a:r>
            <a:endParaRPr lang="zh-TW" altLang="en-US" sz="3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0" name="直線單箭頭接點 9"/>
          <p:cNvCxnSpPr>
            <a:stCxn id="4" idx="2"/>
            <a:endCxn id="5" idx="0"/>
          </p:cNvCxnSpPr>
          <p:nvPr/>
        </p:nvCxnSpPr>
        <p:spPr>
          <a:xfrm flipH="1">
            <a:off x="1386806" y="2522379"/>
            <a:ext cx="697257" cy="46661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圓角矩形 12"/>
          <p:cNvSpPr/>
          <p:nvPr/>
        </p:nvSpPr>
        <p:spPr>
          <a:xfrm>
            <a:off x="1271167" y="4344177"/>
            <a:ext cx="2877319" cy="216408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拆分成至少兩張</a:t>
            </a:r>
            <a:endParaRPr lang="en-US" altLang="zh-TW" sz="3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36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36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投影片</a:t>
            </a:r>
            <a:r>
              <a:rPr lang="zh-TW" altLang="en-US" sz="36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zh-TW" altLang="en-US" sz="36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7" name="直線單箭頭接點 16"/>
          <p:cNvCxnSpPr>
            <a:stCxn id="5" idx="4"/>
            <a:endCxn id="13" idx="0"/>
          </p:cNvCxnSpPr>
          <p:nvPr/>
        </p:nvCxnSpPr>
        <p:spPr>
          <a:xfrm>
            <a:off x="1386806" y="3825787"/>
            <a:ext cx="1323021" cy="51839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>
            <a:stCxn id="4" idx="2"/>
          </p:cNvCxnSpPr>
          <p:nvPr/>
        </p:nvCxnSpPr>
        <p:spPr>
          <a:xfrm>
            <a:off x="2084063" y="2522379"/>
            <a:ext cx="1209592" cy="365831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向右箭號 21"/>
          <p:cNvSpPr/>
          <p:nvPr/>
        </p:nvSpPr>
        <p:spPr>
          <a:xfrm>
            <a:off x="3896146" y="1196884"/>
            <a:ext cx="1000586" cy="7766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圓角矩形 28"/>
          <p:cNvSpPr/>
          <p:nvPr/>
        </p:nvSpPr>
        <p:spPr>
          <a:xfrm>
            <a:off x="5408272" y="4344177"/>
            <a:ext cx="2877319" cy="216408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找</a:t>
            </a:r>
            <a:r>
              <a:rPr lang="zh-TW" altLang="en-US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「圖」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來代表該故事表達之意義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0" name="向右箭號 29"/>
          <p:cNvSpPr/>
          <p:nvPr/>
        </p:nvSpPr>
        <p:spPr>
          <a:xfrm>
            <a:off x="7463810" y="1814217"/>
            <a:ext cx="1013895" cy="7766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1" name="直線單箭頭接點 30"/>
          <p:cNvCxnSpPr>
            <a:stCxn id="6" idx="2"/>
            <a:endCxn id="29" idx="0"/>
          </p:cNvCxnSpPr>
          <p:nvPr/>
        </p:nvCxnSpPr>
        <p:spPr>
          <a:xfrm>
            <a:off x="6180271" y="2705293"/>
            <a:ext cx="666661" cy="163888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1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4800" dirty="0" smtClean="0">
            <a:solidFill>
              <a:schemeClr val="accent6">
                <a:lumMod val="75000"/>
              </a:schemeClr>
            </a:solidFill>
            <a:latin typeface="華康特粗楷體" panose="02010609010101010101" pitchFamily="49" charset="-120"/>
            <a:ea typeface="華康特粗楷體" panose="02010609010101010101" pitchFamily="49" charset="-12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80</Words>
  <Application>Microsoft Office PowerPoint</Application>
  <PresentationFormat>寬螢幕</PresentationFormat>
  <Paragraphs>24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0" baseType="lpstr">
      <vt:lpstr>華康特粗楷體</vt:lpstr>
      <vt:lpstr>新細明體</vt:lpstr>
      <vt:lpstr>標楷體</vt:lpstr>
      <vt:lpstr>Arial</vt:lpstr>
      <vt:lpstr>Calibri</vt:lpstr>
      <vt:lpstr>Calibri Light</vt:lpstr>
      <vt:lpstr>Office 佈景主題</vt:lpstr>
      <vt:lpstr> 1.小說編寫與排版(6-7節)    背景、插圖、動畫設計  2.Excel 數據分析(4節)    利用氣象局公開資訊資訊，學習excel 分析圖表   3.Scratch (4-5節)     簡易程式設計入門  </vt:lpstr>
      <vt:lpstr>PowerPoint 簡報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小說編寫與排版(6-7ru,6 </dc:title>
  <dc:creator>teacher</dc:creator>
  <cp:lastModifiedBy>teacher</cp:lastModifiedBy>
  <cp:revision>21</cp:revision>
  <dcterms:created xsi:type="dcterms:W3CDTF">2017-02-16T03:34:51Z</dcterms:created>
  <dcterms:modified xsi:type="dcterms:W3CDTF">2017-02-21T01:42:01Z</dcterms:modified>
</cp:coreProperties>
</file>